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  <p:sldMasterId id="2147483673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Oswald" panose="020B0604020202020204" charset="0"/>
      <p:regular r:id="rId19"/>
      <p:bold r:id="rId20"/>
    </p:embeddedFont>
    <p:embeddedFont>
      <p:font typeface="Roboto" panose="020B0604020202020204" charset="0"/>
      <p:regular r:id="rId21"/>
      <p:bold r:id="rId22"/>
      <p:italic r:id="rId23"/>
      <p:boldItalic r:id="rId24"/>
    </p:embeddedFont>
    <p:embeddedFont>
      <p:font typeface="Roboto Thin" panose="020B0604020202020204" charset="0"/>
      <p:regular r:id="rId25"/>
      <p:bold r:id="rId26"/>
      <p:italic r:id="rId27"/>
      <p:boldItalic r:id="rId28"/>
    </p:embeddedFont>
    <p:embeddedFont>
      <p:font typeface="Source Code Pro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0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>
        <p:guide orient="horz" pos="1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6e63e3779c_5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6e63e3779c_5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6e63e3779c_7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5" name="Google Shape;315;g6e63e3779c_7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g6e63e3779c_7_1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a651f3ee9f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0" name="Google Shape;340;ga651f3ee9f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ga651f3ee9f_0_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a651f3e377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ga651f3e377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a651f3e377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a651f3e377_1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ga651f3e377_1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ga651f3e377_1_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a651f3e377_1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ga651f3e377_1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ga651f3e377_1_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a651f3ee9f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ga651f3ee9f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ga651f3ee9f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a651f3ee9f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ga651f3ee9f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a651f3ee9f_0_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6e63e3779c_5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Google Shape;226;g6e63e3779c_5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g6e63e3779c_5_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6e63e3779c_5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9" name="Google Shape;259;g6e63e3779c_5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/>
              <a:t>a) autorità regionali, locali, cittadine e le altre autorità pubbliche competenti</a:t>
            </a:r>
            <a:endParaRPr sz="14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/>
              <a:t>b) parti economiche e sociali</a:t>
            </a:r>
            <a:endParaRPr sz="14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/>
              <a:t>c) </a:t>
            </a:r>
            <a:r>
              <a:rPr lang="en-US" sz="1400" b="1">
                <a:solidFill>
                  <a:schemeClr val="dk1"/>
                </a:solidFill>
              </a:rPr>
              <a:t>gli organismi interessati che rappresentano la società civile, compresi i partner ambientali, le organizzazioni non governative e gli organismi di promozione dell’inclusione sociale, della parità di genere e della non discriminazione.</a:t>
            </a:r>
            <a:endParaRPr sz="14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6e63e3779c_5_9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6e63e3779c_7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g6e63e3779c_7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g6e63e3779c_7_1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testo">
  <p:cSld name="Contenuto con testo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/>
        </p:nvSpPr>
        <p:spPr>
          <a:xfrm>
            <a:off x="406401" y="584200"/>
            <a:ext cx="9194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406400" y="381000"/>
            <a:ext cx="11359515" cy="0"/>
          </a:xfrm>
          <a:custGeom>
            <a:avLst/>
            <a:gdLst/>
            <a:ahLst/>
            <a:cxnLst/>
            <a:rect l="l" t="t" r="r" b="b"/>
            <a:pathLst>
              <a:path w="17018000" h="120000" extrusionOk="0">
                <a:moveTo>
                  <a:pt x="0" y="0"/>
                </a:moveTo>
                <a:lnTo>
                  <a:pt x="17018000" y="0"/>
                </a:lnTo>
              </a:path>
            </a:pathLst>
          </a:custGeom>
          <a:noFill/>
          <a:ln w="254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/>
          <p:nvPr/>
        </p:nvSpPr>
        <p:spPr>
          <a:xfrm rot="10800000">
            <a:off x="5634700" y="3911300"/>
            <a:ext cx="922500" cy="5181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5"/>
          <p:cNvSpPr/>
          <p:nvPr/>
        </p:nvSpPr>
        <p:spPr>
          <a:xfrm>
            <a:off x="-33" y="0"/>
            <a:ext cx="12192000" cy="4165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/>
          </a:p>
        </p:txBody>
      </p:sp>
      <p:sp>
        <p:nvSpPr>
          <p:cNvPr id="90" name="Google Shape;90;p15"/>
          <p:cNvSpPr txBox="1">
            <a:spLocks noGrp="1"/>
          </p:cNvSpPr>
          <p:nvPr>
            <p:ph type="ctrTitle"/>
          </p:nvPr>
        </p:nvSpPr>
        <p:spPr>
          <a:xfrm>
            <a:off x="548233" y="859067"/>
            <a:ext cx="11043300" cy="2811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ubTitle" idx="1"/>
          </p:nvPr>
        </p:nvSpPr>
        <p:spPr>
          <a:xfrm>
            <a:off x="548233" y="4531000"/>
            <a:ext cx="11043300" cy="1680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Oswald"/>
              <a:buNone/>
              <a:defRPr sz="4800">
                <a:latin typeface="Oswald"/>
                <a:ea typeface="Oswald"/>
                <a:cs typeface="Oswald"/>
                <a:sym typeface="Oswa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Oswald"/>
              <a:buNone/>
              <a:defRPr sz="4800"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Oswald"/>
              <a:buNone/>
              <a:defRPr sz="4800"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Oswald"/>
              <a:buNone/>
              <a:defRPr sz="4800"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Oswald"/>
              <a:buNone/>
              <a:defRPr sz="4800"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Oswald"/>
              <a:buNone/>
              <a:defRPr sz="4800"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Oswald"/>
              <a:buNone/>
              <a:defRPr sz="4800"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Oswald"/>
              <a:buNone/>
              <a:defRPr sz="4800"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Oswald"/>
              <a:buNone/>
              <a:defRPr sz="4800"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93" name="Google Shape;93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5985883"/>
            <a:ext cx="3488334" cy="87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/>
          <p:nvPr/>
        </p:nvSpPr>
        <p:spPr>
          <a:xfrm>
            <a:off x="0" y="2089800"/>
            <a:ext cx="12192000" cy="2678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title"/>
          </p:nvPr>
        </p:nvSpPr>
        <p:spPr>
          <a:xfrm>
            <a:off x="574400" y="2519600"/>
            <a:ext cx="11043300" cy="202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98" name="Google Shape;98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07250" y="161775"/>
            <a:ext cx="8764350" cy="178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" name="Google Shape;100;p17"/>
          <p:cNvCxnSpPr/>
          <p:nvPr/>
        </p:nvCxnSpPr>
        <p:spPr>
          <a:xfrm>
            <a:off x="572267" y="1700769"/>
            <a:ext cx="818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101" name="Google Shape;101;p17"/>
          <p:cNvSpPr txBox="1">
            <a:spLocks noGrp="1"/>
          </p:cNvSpPr>
          <p:nvPr>
            <p:ph type="title"/>
          </p:nvPr>
        </p:nvSpPr>
        <p:spPr>
          <a:xfrm>
            <a:off x="415600" y="308267"/>
            <a:ext cx="11360700" cy="978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body" idx="1"/>
          </p:nvPr>
        </p:nvSpPr>
        <p:spPr>
          <a:xfrm>
            <a:off x="415600" y="1958433"/>
            <a:ext cx="11360700" cy="4133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104" name="Google Shape;10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5985883"/>
            <a:ext cx="3488334" cy="87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" name="Google Shape;106;p18"/>
          <p:cNvCxnSpPr/>
          <p:nvPr/>
        </p:nvCxnSpPr>
        <p:spPr>
          <a:xfrm>
            <a:off x="572267" y="1700769"/>
            <a:ext cx="818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107" name="Google Shape;107;p18"/>
          <p:cNvSpPr txBox="1">
            <a:spLocks noGrp="1"/>
          </p:cNvSpPr>
          <p:nvPr>
            <p:ph type="title"/>
          </p:nvPr>
        </p:nvSpPr>
        <p:spPr>
          <a:xfrm>
            <a:off x="415600" y="282600"/>
            <a:ext cx="11360700" cy="936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8"/>
          <p:cNvSpPr txBox="1">
            <a:spLocks noGrp="1"/>
          </p:cNvSpPr>
          <p:nvPr>
            <p:ph type="body" idx="1"/>
          </p:nvPr>
        </p:nvSpPr>
        <p:spPr>
          <a:xfrm>
            <a:off x="415600" y="1958433"/>
            <a:ext cx="5333100" cy="4133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09" name="Google Shape;109;p18"/>
          <p:cNvSpPr txBox="1">
            <a:spLocks noGrp="1"/>
          </p:cNvSpPr>
          <p:nvPr>
            <p:ph type="body" idx="2"/>
          </p:nvPr>
        </p:nvSpPr>
        <p:spPr>
          <a:xfrm>
            <a:off x="6443200" y="1958433"/>
            <a:ext cx="5333100" cy="4133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10" name="Google Shape;110;p1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111" name="Google Shape;111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5985883"/>
            <a:ext cx="3488334" cy="87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title"/>
          </p:nvPr>
        </p:nvSpPr>
        <p:spPr>
          <a:xfrm>
            <a:off x="415600" y="155600"/>
            <a:ext cx="11360700" cy="1117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115" name="Google Shape;115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5985883"/>
            <a:ext cx="3488334" cy="87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7" name="Google Shape;117;p20"/>
          <p:cNvCxnSpPr/>
          <p:nvPr/>
        </p:nvCxnSpPr>
        <p:spPr>
          <a:xfrm>
            <a:off x="558233" y="1943716"/>
            <a:ext cx="818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118" name="Google Shape;118;p20"/>
          <p:cNvSpPr txBox="1">
            <a:spLocks noGrp="1"/>
          </p:cNvSpPr>
          <p:nvPr>
            <p:ph type="title"/>
          </p:nvPr>
        </p:nvSpPr>
        <p:spPr>
          <a:xfrm>
            <a:off x="415600" y="842400"/>
            <a:ext cx="3744000" cy="1007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19" name="Google Shape;119;p20"/>
          <p:cNvSpPr txBox="1">
            <a:spLocks noGrp="1"/>
          </p:cNvSpPr>
          <p:nvPr>
            <p:ph type="body" idx="1"/>
          </p:nvPr>
        </p:nvSpPr>
        <p:spPr>
          <a:xfrm>
            <a:off x="415600" y="2157605"/>
            <a:ext cx="3744000" cy="3934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20" name="Google Shape;120;p2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121" name="Google Shape;121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5985883"/>
            <a:ext cx="3488334" cy="87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>
            <a:spLocks noGrp="1"/>
          </p:cNvSpPr>
          <p:nvPr>
            <p:ph type="title"/>
          </p:nvPr>
        </p:nvSpPr>
        <p:spPr>
          <a:xfrm>
            <a:off x="653667" y="705200"/>
            <a:ext cx="7570800" cy="5447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VERTICAL_TITLE_AND_VERTICAL_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/>
          <p:nvPr/>
        </p:nvSpPr>
        <p:spPr>
          <a:xfrm>
            <a:off x="6096000" y="233"/>
            <a:ext cx="6096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7" name="Google Shape;127;p22"/>
          <p:cNvCxnSpPr/>
          <p:nvPr/>
        </p:nvCxnSpPr>
        <p:spPr>
          <a:xfrm>
            <a:off x="6706233" y="5994000"/>
            <a:ext cx="7695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>
          <a:xfrm>
            <a:off x="354000" y="1438333"/>
            <a:ext cx="5393700" cy="2385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None/>
              <a:defRPr sz="61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None/>
              <a:defRPr sz="61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None/>
              <a:defRPr sz="61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None/>
              <a:defRPr sz="61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None/>
              <a:defRPr sz="61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None/>
              <a:defRPr sz="61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None/>
              <a:defRPr sz="61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None/>
              <a:defRPr sz="61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100"/>
              <a:buNone/>
              <a:defRPr sz="6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2"/>
          <p:cNvSpPr txBox="1">
            <a:spLocks noGrp="1"/>
          </p:cNvSpPr>
          <p:nvPr>
            <p:ph type="subTitle" idx="1"/>
          </p:nvPr>
        </p:nvSpPr>
        <p:spPr>
          <a:xfrm>
            <a:off x="354000" y="3895201"/>
            <a:ext cx="5393700" cy="179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2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31" name="Google Shape;131;p2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132" name="Google Shape;132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96000" y="-8117"/>
            <a:ext cx="3488334" cy="872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2"/>
          <p:cNvSpPr/>
          <p:nvPr/>
        </p:nvSpPr>
        <p:spPr>
          <a:xfrm>
            <a:off x="6652033" y="5869167"/>
            <a:ext cx="869100" cy="21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swald"/>
              <a:buNone/>
              <a:defRPr sz="2800"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136" name="Google Shape;136;p2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137" name="Google Shape;137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17"/>
            <a:ext cx="3488334" cy="87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9" name="Google Shape;139;p24"/>
          <p:cNvCxnSpPr/>
          <p:nvPr/>
        </p:nvCxnSpPr>
        <p:spPr>
          <a:xfrm>
            <a:off x="551033" y="3984367"/>
            <a:ext cx="12141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lgDash"/>
            <a:round/>
            <a:headEnd type="none" w="sm" len="sm"/>
            <a:tailEnd type="none" w="sm" len="sm"/>
          </a:ln>
        </p:spPr>
      </p:cxnSp>
      <p:sp>
        <p:nvSpPr>
          <p:cNvPr id="140" name="Google Shape;140;p24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41" name="Google Shape;141;p24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42" name="Google Shape;142;p2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143" name="Google Shape;143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17"/>
            <a:ext cx="3488334" cy="87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pic>
        <p:nvPicPr>
          <p:cNvPr id="146" name="Google Shape;146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3" y="5985883"/>
            <a:ext cx="3488334" cy="87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solidFill>
                  <a:srgbClr val="7F7F7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6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>
            <a:lvl1pPr marL="457200" lvl="0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solidFill>
                  <a:srgbClr val="7F7F7F"/>
                </a:solidFill>
              </a:defRPr>
            </a:lvl1pPr>
            <a:lvl2pPr marL="914400" lvl="1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/>
            </a:lvl2pPr>
            <a:lvl3pPr marL="1371600" lvl="2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marL="1828800" lvl="3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/>
            </a:lvl4pPr>
            <a:lvl5pPr marL="2286000" lvl="4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/>
            </a:lvl5pPr>
            <a:lvl6pPr marL="2743200" lvl="5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marL="3200400" lvl="6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marL="3657600" lvl="7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marL="4114800" lvl="8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>
            <a:endParaRPr/>
          </a:p>
        </p:txBody>
      </p:sp>
      <p:pic>
        <p:nvPicPr>
          <p:cNvPr id="150" name="Google Shape;150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14679" y="6487651"/>
            <a:ext cx="1774015" cy="370349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6"/>
          <p:cNvSpPr txBox="1"/>
          <p:nvPr/>
        </p:nvSpPr>
        <p:spPr>
          <a:xfrm>
            <a:off x="5000486" y="6417062"/>
            <a:ext cx="2844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endParaRPr sz="13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7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dern-writer">
    <p:bg>
      <p:bgPr>
        <a:solidFill>
          <a:schemeClr val="lt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15600" y="496667"/>
            <a:ext cx="11360700" cy="9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Oswald"/>
              <a:buNone/>
              <a:defRPr sz="4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Oswald"/>
              <a:buNone/>
              <a:defRPr sz="4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Oswald"/>
              <a:buNone/>
              <a:defRPr sz="4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Oswald"/>
              <a:buNone/>
              <a:defRPr sz="4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Oswald"/>
              <a:buNone/>
              <a:defRPr sz="4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Oswald"/>
              <a:buNone/>
              <a:defRPr sz="4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Oswald"/>
              <a:buNone/>
              <a:defRPr sz="4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Oswald"/>
              <a:buNone/>
              <a:defRPr sz="4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Oswald"/>
              <a:buNone/>
              <a:defRPr sz="4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body" idx="1"/>
          </p:nvPr>
        </p:nvSpPr>
        <p:spPr>
          <a:xfrm>
            <a:off x="415600" y="1958433"/>
            <a:ext cx="11360700" cy="413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Source Code Pro"/>
              <a:buChar char="●"/>
              <a:defRPr sz="24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Source Code Pro"/>
              <a:buChar char="○"/>
              <a:defRPr sz="19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Source Code Pro"/>
              <a:buChar char="■"/>
              <a:defRPr sz="19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Source Code Pro"/>
              <a:buChar char="●"/>
              <a:defRPr sz="19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Source Code Pro"/>
              <a:buChar char="○"/>
              <a:defRPr sz="19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Source Code Pro"/>
              <a:buChar char="■"/>
              <a:defRPr sz="19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Source Code Pro"/>
              <a:buChar char="●"/>
              <a:defRPr sz="19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Source Code Pro"/>
              <a:buChar char="○"/>
              <a:defRPr sz="19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4925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Source Code Pro"/>
              <a:buChar char="■"/>
              <a:defRPr sz="19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area.capitaleumanocultura@regione.veneto.it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7"/>
          <p:cNvSpPr txBox="1">
            <a:spLocks noGrp="1"/>
          </p:cNvSpPr>
          <p:nvPr>
            <p:ph type="title"/>
          </p:nvPr>
        </p:nvSpPr>
        <p:spPr>
          <a:xfrm>
            <a:off x="574400" y="2519600"/>
            <a:ext cx="11043300" cy="202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Il percorso partenariale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per le politiche regionali di coesione 2021-2027</a:t>
            </a:r>
            <a:endParaRPr/>
          </a:p>
        </p:txBody>
      </p:sp>
      <p:cxnSp>
        <p:nvCxnSpPr>
          <p:cNvPr id="157" name="Google Shape;157;p27"/>
          <p:cNvCxnSpPr/>
          <p:nvPr/>
        </p:nvCxnSpPr>
        <p:spPr>
          <a:xfrm>
            <a:off x="2572200" y="6126250"/>
            <a:ext cx="7068900" cy="9600"/>
          </a:xfrm>
          <a:prstGeom prst="straightConnector1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8" name="Google Shape;158;p27"/>
          <p:cNvSpPr txBox="1"/>
          <p:nvPr/>
        </p:nvSpPr>
        <p:spPr>
          <a:xfrm>
            <a:off x="922800" y="4807800"/>
            <a:ext cx="10367700" cy="9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i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Dott. Santo Romano</a:t>
            </a:r>
            <a:endParaRPr sz="2000" b="1" i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 i="1">
                <a:solidFill>
                  <a:srgbClr val="B7B7B7"/>
                </a:solidFill>
                <a:latin typeface="Roboto"/>
                <a:ea typeface="Roboto"/>
                <a:cs typeface="Roboto"/>
                <a:sym typeface="Roboto"/>
              </a:rPr>
              <a:t>Direttore Area Capitale Umano, Cultura </a:t>
            </a:r>
            <a:endParaRPr sz="2000" b="1" i="1">
              <a:solidFill>
                <a:srgbClr val="B7B7B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1">
                <a:solidFill>
                  <a:srgbClr val="B7B7B7"/>
                </a:solidFill>
                <a:latin typeface="Roboto"/>
                <a:ea typeface="Roboto"/>
                <a:cs typeface="Roboto"/>
                <a:sym typeface="Roboto"/>
              </a:rPr>
              <a:t>e Programmazione Comunitaria</a:t>
            </a:r>
            <a:endParaRPr sz="2000" b="1" i="1">
              <a:solidFill>
                <a:srgbClr val="B7B7B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Regione del Veneto</a:t>
            </a:r>
            <a:endParaRPr sz="20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B7B7B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000" b="1">
                <a:solidFill>
                  <a:srgbClr val="CCCCCC"/>
                </a:solidFill>
                <a:latin typeface="Roboto"/>
                <a:ea typeface="Roboto"/>
                <a:cs typeface="Roboto"/>
                <a:sym typeface="Roboto"/>
              </a:rPr>
              <a:t>Progetto Mezzogiorno </a:t>
            </a:r>
            <a:r>
              <a:rPr lang="en-US" sz="2000">
                <a:solidFill>
                  <a:srgbClr val="CCCCCC"/>
                </a:solidFill>
                <a:latin typeface="Roboto"/>
                <a:ea typeface="Roboto"/>
                <a:cs typeface="Roboto"/>
                <a:sym typeface="Roboto"/>
              </a:rPr>
              <a:t>|</a:t>
            </a:r>
            <a:r>
              <a:rPr lang="en-US" sz="2000" b="1">
                <a:solidFill>
                  <a:srgbClr val="CCCCCC"/>
                </a:solidFill>
                <a:latin typeface="Roboto"/>
                <a:ea typeface="Roboto"/>
                <a:cs typeface="Roboto"/>
                <a:sym typeface="Roboto"/>
              </a:rPr>
              <a:t> 10 novembre 2020</a:t>
            </a:r>
            <a:endParaRPr sz="2000" b="1">
              <a:solidFill>
                <a:srgbClr val="B7B7B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6" descr="Target free icon"/>
          <p:cNvSpPr/>
          <p:nvPr/>
        </p:nvSpPr>
        <p:spPr>
          <a:xfrm>
            <a:off x="207433" y="-144463"/>
            <a:ext cx="406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36"/>
          <p:cNvSpPr/>
          <p:nvPr/>
        </p:nvSpPr>
        <p:spPr>
          <a:xfrm>
            <a:off x="410633" y="179480"/>
            <a:ext cx="952800" cy="784800"/>
          </a:xfrm>
          <a:prstGeom prst="roundRect">
            <a:avLst>
              <a:gd name="adj" fmla="val 16667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9</a:t>
            </a:r>
            <a:endParaRPr sz="2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0" name="Google Shape;320;p36"/>
          <p:cNvSpPr/>
          <p:nvPr/>
        </p:nvSpPr>
        <p:spPr>
          <a:xfrm>
            <a:off x="1528200" y="181425"/>
            <a:ext cx="10298700" cy="784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Il Tavolo di Partenariato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Possibili scelte strategiche</a:t>
            </a:r>
            <a:endParaRPr sz="2200" i="1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21" name="Google Shape;321;p36"/>
          <p:cNvCxnSpPr/>
          <p:nvPr/>
        </p:nvCxnSpPr>
        <p:spPr>
          <a:xfrm rot="10800000" flipH="1">
            <a:off x="207425" y="1049188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2" name="Google Shape;322;p36"/>
          <p:cNvSpPr/>
          <p:nvPr/>
        </p:nvSpPr>
        <p:spPr>
          <a:xfrm>
            <a:off x="5674550" y="1210475"/>
            <a:ext cx="6152400" cy="8343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0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La riflessione avviata nel confronto partenariale</a:t>
            </a:r>
            <a:endParaRPr sz="20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3" name="Google Shape;323;p36"/>
          <p:cNvSpPr/>
          <p:nvPr/>
        </p:nvSpPr>
        <p:spPr>
          <a:xfrm>
            <a:off x="4886625" y="2450942"/>
            <a:ext cx="6940200" cy="618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Continuità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con la programmazione 2014-20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24" name="Google Shape;324;p36"/>
          <p:cNvPicPr preferRelativeResize="0"/>
          <p:nvPr/>
        </p:nvPicPr>
        <p:blipFill rotWithShape="1">
          <a:blip r:embed="rId3">
            <a:alphaModFix/>
          </a:blip>
          <a:srcRect l="25657" t="13319" r="41859" b="6443"/>
          <a:stretch/>
        </p:blipFill>
        <p:spPr>
          <a:xfrm>
            <a:off x="207425" y="1438525"/>
            <a:ext cx="3633562" cy="5048749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25" name="Google Shape;325;p36"/>
          <p:cNvSpPr/>
          <p:nvPr/>
        </p:nvSpPr>
        <p:spPr>
          <a:xfrm>
            <a:off x="4380825" y="2479181"/>
            <a:ext cx="505800" cy="5202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/>
          </a:p>
        </p:txBody>
      </p:sp>
      <p:sp>
        <p:nvSpPr>
          <p:cNvPr id="326" name="Google Shape;326;p36"/>
          <p:cNvSpPr/>
          <p:nvPr/>
        </p:nvSpPr>
        <p:spPr>
          <a:xfrm>
            <a:off x="4886675" y="3113342"/>
            <a:ext cx="6940200" cy="618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Complementarietà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tra FESR, FSE+, e altri fondi europei a gestione concorrente e diretta, fondi nazionali e fondi regionali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7" name="Google Shape;327;p36"/>
          <p:cNvSpPr/>
          <p:nvPr/>
        </p:nvSpPr>
        <p:spPr>
          <a:xfrm>
            <a:off x="4380825" y="3101993"/>
            <a:ext cx="505800" cy="5202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/>
          </a:p>
        </p:txBody>
      </p:sp>
      <p:sp>
        <p:nvSpPr>
          <p:cNvPr id="328" name="Google Shape;328;p36"/>
          <p:cNvSpPr/>
          <p:nvPr/>
        </p:nvSpPr>
        <p:spPr>
          <a:xfrm>
            <a:off x="4904786" y="3759633"/>
            <a:ext cx="6940200" cy="618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Concentrazione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su priorità strategiche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con le migliori probabilità di generare ricadute positive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9" name="Google Shape;329;p36"/>
          <p:cNvSpPr/>
          <p:nvPr/>
        </p:nvSpPr>
        <p:spPr>
          <a:xfrm>
            <a:off x="4398986" y="3787873"/>
            <a:ext cx="505800" cy="5202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330" name="Google Shape;330;p36"/>
          <p:cNvSpPr/>
          <p:nvPr/>
        </p:nvSpPr>
        <p:spPr>
          <a:xfrm>
            <a:off x="4904836" y="4422033"/>
            <a:ext cx="6940200" cy="618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Cantierabilità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degli interventi soprattutto per i progetti infrastrutturali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1" name="Google Shape;331;p36"/>
          <p:cNvSpPr/>
          <p:nvPr/>
        </p:nvSpPr>
        <p:spPr>
          <a:xfrm>
            <a:off x="4398986" y="4450276"/>
            <a:ext cx="505800" cy="5202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endParaRPr/>
          </a:p>
        </p:txBody>
      </p:sp>
      <p:sp>
        <p:nvSpPr>
          <p:cNvPr id="332" name="Google Shape;332;p36"/>
          <p:cNvSpPr/>
          <p:nvPr/>
        </p:nvSpPr>
        <p:spPr>
          <a:xfrm>
            <a:off x="4920091" y="5132458"/>
            <a:ext cx="6940200" cy="618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Multisettorialità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 innovazione continua per una crescita che sia anche sostenibile ed inclusiva 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3" name="Google Shape;333;p36"/>
          <p:cNvSpPr/>
          <p:nvPr/>
        </p:nvSpPr>
        <p:spPr>
          <a:xfrm>
            <a:off x="4414291" y="5160698"/>
            <a:ext cx="505800" cy="5202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endParaRPr/>
          </a:p>
        </p:txBody>
      </p:sp>
      <p:sp>
        <p:nvSpPr>
          <p:cNvPr id="334" name="Google Shape;334;p36"/>
          <p:cNvSpPr/>
          <p:nvPr/>
        </p:nvSpPr>
        <p:spPr>
          <a:xfrm>
            <a:off x="4920141" y="5794858"/>
            <a:ext cx="6940200" cy="618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Partecipazione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ai Programmi attraverso la semplificazione e il rafforzamento della capacità amministrativa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5" name="Google Shape;335;p36"/>
          <p:cNvSpPr/>
          <p:nvPr/>
        </p:nvSpPr>
        <p:spPr>
          <a:xfrm>
            <a:off x="4414291" y="5823101"/>
            <a:ext cx="505800" cy="5202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endParaRPr/>
          </a:p>
        </p:txBody>
      </p:sp>
      <p:sp>
        <p:nvSpPr>
          <p:cNvPr id="336" name="Google Shape;336;p36"/>
          <p:cNvSpPr/>
          <p:nvPr/>
        </p:nvSpPr>
        <p:spPr>
          <a:xfrm>
            <a:off x="4766925" y="1150355"/>
            <a:ext cx="1103700" cy="10848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7" name="Google Shape;33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9263" y="1325078"/>
            <a:ext cx="679025" cy="70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3" name="Google Shape;343;p37"/>
          <p:cNvCxnSpPr/>
          <p:nvPr/>
        </p:nvCxnSpPr>
        <p:spPr>
          <a:xfrm rot="10800000" flipH="1">
            <a:off x="2097967" y="2286413"/>
            <a:ext cx="8761200" cy="21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4" name="Google Shape;344;p37"/>
          <p:cNvSpPr txBox="1"/>
          <p:nvPr/>
        </p:nvSpPr>
        <p:spPr>
          <a:xfrm>
            <a:off x="2397733" y="2979538"/>
            <a:ext cx="7292400" cy="12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666666"/>
                </a:solidFill>
                <a:latin typeface="Roboto Thin"/>
                <a:ea typeface="Roboto Thin"/>
                <a:cs typeface="Roboto Thin"/>
                <a:sym typeface="Roboto Thin"/>
              </a:rPr>
              <a:t>Area Capitale Umano, Cultura e</a:t>
            </a:r>
            <a:endParaRPr sz="3500">
              <a:solidFill>
                <a:srgbClr val="666666"/>
              </a:solidFill>
              <a:latin typeface="Roboto Thin"/>
              <a:ea typeface="Roboto Thin"/>
              <a:cs typeface="Roboto Thin"/>
              <a:sym typeface="Roboto Thin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666666"/>
                </a:solidFill>
                <a:latin typeface="Roboto Thin"/>
                <a:ea typeface="Roboto Thin"/>
                <a:cs typeface="Roboto Thin"/>
                <a:sym typeface="Roboto Thin"/>
              </a:rPr>
              <a:t>Programmazione Comunitaria</a:t>
            </a:r>
            <a:r>
              <a:rPr lang="en-US" sz="21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1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Tel. 041.279 - 5030</a:t>
            </a:r>
            <a:endParaRPr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900" u="sng">
                <a:solidFill>
                  <a:srgbClr val="3D85C6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area.capitaleumanocultura@regione.veneto.it</a:t>
            </a:r>
            <a:endParaRPr sz="1900">
              <a:solidFill>
                <a:srgbClr val="3D85C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500"/>
              </a:spcBef>
              <a:spcAft>
                <a:spcPts val="0"/>
              </a:spcAft>
              <a:buNone/>
            </a:pPr>
            <a:endParaRPr sz="2400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500"/>
              </a:spcBef>
              <a:spcAft>
                <a:spcPts val="0"/>
              </a:spcAft>
              <a:buNone/>
            </a:pPr>
            <a:endParaRPr sz="2400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500"/>
              </a:spcBef>
              <a:spcAft>
                <a:spcPts val="0"/>
              </a:spcAft>
              <a:buNone/>
            </a:pPr>
            <a:endParaRPr sz="2400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45" name="Google Shape;345;p37"/>
          <p:cNvCxnSpPr/>
          <p:nvPr/>
        </p:nvCxnSpPr>
        <p:spPr>
          <a:xfrm>
            <a:off x="1909242" y="5001963"/>
            <a:ext cx="8869200" cy="213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6" name="Google Shape;346;p37"/>
          <p:cNvSpPr txBox="1"/>
          <p:nvPr/>
        </p:nvSpPr>
        <p:spPr>
          <a:xfrm>
            <a:off x="1588792" y="1635330"/>
            <a:ext cx="8577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Grazie per l’attenzione</a:t>
            </a:r>
            <a:endParaRPr sz="35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47" name="Google Shape;347;p37"/>
          <p:cNvPicPr preferRelativeResize="0"/>
          <p:nvPr/>
        </p:nvPicPr>
        <p:blipFill rotWithShape="1">
          <a:blip r:embed="rId4">
            <a:alphaModFix/>
          </a:blip>
          <a:srcRect l="8840" t="35546" r="9152" b="40061"/>
          <a:stretch/>
        </p:blipFill>
        <p:spPr>
          <a:xfrm>
            <a:off x="4048413" y="2598975"/>
            <a:ext cx="3950324" cy="443725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37"/>
          <p:cNvSpPr txBox="1"/>
          <p:nvPr/>
        </p:nvSpPr>
        <p:spPr>
          <a:xfrm>
            <a:off x="1458325" y="5001963"/>
            <a:ext cx="9130500" cy="5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 b="1">
                <a:solidFill>
                  <a:srgbClr val="CCCCCC"/>
                </a:solidFill>
                <a:latin typeface="Roboto"/>
                <a:ea typeface="Roboto"/>
                <a:cs typeface="Roboto"/>
                <a:sym typeface="Roboto"/>
              </a:rPr>
              <a:t>Progetto Mezzogiorno </a:t>
            </a:r>
            <a:r>
              <a:rPr lang="en-US" sz="2000">
                <a:solidFill>
                  <a:srgbClr val="CCCCCC"/>
                </a:solidFill>
                <a:latin typeface="Roboto"/>
                <a:ea typeface="Roboto"/>
                <a:cs typeface="Roboto"/>
                <a:sym typeface="Roboto"/>
              </a:rPr>
              <a:t>|</a:t>
            </a:r>
            <a:r>
              <a:rPr lang="en-US" sz="2000" b="1">
                <a:solidFill>
                  <a:srgbClr val="CCCCCC"/>
                </a:solidFill>
                <a:latin typeface="Roboto"/>
                <a:ea typeface="Roboto"/>
                <a:cs typeface="Roboto"/>
                <a:sym typeface="Roboto"/>
              </a:rPr>
              <a:t> 10 novembre 2020</a:t>
            </a:r>
            <a:endParaRPr sz="1800" b="1">
              <a:solidFill>
                <a:srgbClr val="666666"/>
              </a:solidFill>
            </a:endParaRPr>
          </a:p>
        </p:txBody>
      </p:sp>
      <p:pic>
        <p:nvPicPr>
          <p:cNvPr id="349" name="Google Shape;349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15500" y="5612125"/>
            <a:ext cx="2682350" cy="54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8" descr="Target free icon"/>
          <p:cNvSpPr/>
          <p:nvPr/>
        </p:nvSpPr>
        <p:spPr>
          <a:xfrm>
            <a:off x="207433" y="-144463"/>
            <a:ext cx="406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28"/>
          <p:cNvSpPr/>
          <p:nvPr/>
        </p:nvSpPr>
        <p:spPr>
          <a:xfrm>
            <a:off x="410633" y="179480"/>
            <a:ext cx="952800" cy="784800"/>
          </a:xfrm>
          <a:prstGeom prst="roundRect">
            <a:avLst>
              <a:gd name="adj" fmla="val 16667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sz="2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6" name="Google Shape;166;p28"/>
          <p:cNvSpPr/>
          <p:nvPr/>
        </p:nvSpPr>
        <p:spPr>
          <a:xfrm>
            <a:off x="1528200" y="181425"/>
            <a:ext cx="10298700" cy="784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Da dove partiamo...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Il </a:t>
            </a:r>
            <a:r>
              <a:rPr lang="en-US" sz="2200" b="1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“modello di programmazione condiviso”</a:t>
            </a:r>
            <a:r>
              <a:rPr lang="en-US" sz="2200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 nel ciclo 2014-2020</a:t>
            </a:r>
            <a:endParaRPr sz="2200" i="1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67" name="Google Shape;167;p28"/>
          <p:cNvCxnSpPr/>
          <p:nvPr/>
        </p:nvCxnSpPr>
        <p:spPr>
          <a:xfrm rot="10800000" flipH="1">
            <a:off x="207425" y="1049188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8" name="Google Shape;168;p28"/>
          <p:cNvSpPr/>
          <p:nvPr/>
        </p:nvSpPr>
        <p:spPr>
          <a:xfrm>
            <a:off x="2550275" y="2446475"/>
            <a:ext cx="6687300" cy="2253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Con la finalità di sviluppare una programmazione regionale dei Fondi FSE e FESR 2014-2020 </a:t>
            </a:r>
            <a:endParaRPr sz="20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0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"integrata"</a:t>
            </a:r>
            <a:r>
              <a:rPr lang="en-US" sz="2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0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è stato definito lo schema organizzativo della</a:t>
            </a:r>
            <a:endParaRPr sz="20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0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0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0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Programmazione Regionale Unitaria (PRU) 2014-2020</a:t>
            </a:r>
            <a:endParaRPr sz="20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9" name="Google Shape;169;p28"/>
          <p:cNvPicPr preferRelativeResize="0"/>
          <p:nvPr/>
        </p:nvPicPr>
        <p:blipFill rotWithShape="1">
          <a:blip r:embed="rId3">
            <a:alphaModFix/>
          </a:blip>
          <a:srcRect l="41719" r="43159" b="42303"/>
          <a:stretch/>
        </p:blipFill>
        <p:spPr>
          <a:xfrm>
            <a:off x="485750" y="2685550"/>
            <a:ext cx="1368051" cy="106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8"/>
          <p:cNvPicPr preferRelativeResize="0"/>
          <p:nvPr/>
        </p:nvPicPr>
        <p:blipFill rotWithShape="1">
          <a:blip r:embed="rId3">
            <a:alphaModFix/>
          </a:blip>
          <a:srcRect l="57592" r="21543" b="42303"/>
          <a:stretch/>
        </p:blipFill>
        <p:spPr>
          <a:xfrm>
            <a:off x="613925" y="3299250"/>
            <a:ext cx="1887669" cy="106312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8"/>
          <p:cNvSpPr/>
          <p:nvPr/>
        </p:nvSpPr>
        <p:spPr>
          <a:xfrm>
            <a:off x="8991800" y="2854475"/>
            <a:ext cx="2650200" cy="717300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Gruppo Tecnico di Coordinamento, coordinato dal Segretario Generale della Programmazione</a:t>
            </a:r>
            <a:endParaRPr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2" name="Google Shape;172;p28"/>
          <p:cNvSpPr/>
          <p:nvPr/>
        </p:nvSpPr>
        <p:spPr>
          <a:xfrm>
            <a:off x="8991800" y="3601150"/>
            <a:ext cx="2650200" cy="717300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Gruppo Operativo per la PRU composto dalle AdG FESR, FSE e FEASR, FEAMP e dalla CTE</a:t>
            </a:r>
            <a:endParaRPr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9" descr="Target free icon"/>
          <p:cNvSpPr/>
          <p:nvPr/>
        </p:nvSpPr>
        <p:spPr>
          <a:xfrm>
            <a:off x="207433" y="-144463"/>
            <a:ext cx="406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29"/>
          <p:cNvSpPr/>
          <p:nvPr/>
        </p:nvSpPr>
        <p:spPr>
          <a:xfrm>
            <a:off x="410633" y="179480"/>
            <a:ext cx="952800" cy="784800"/>
          </a:xfrm>
          <a:prstGeom prst="roundRect">
            <a:avLst>
              <a:gd name="adj" fmla="val 16667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2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0" name="Google Shape;180;p29"/>
          <p:cNvSpPr/>
          <p:nvPr/>
        </p:nvSpPr>
        <p:spPr>
          <a:xfrm>
            <a:off x="1528200" y="181425"/>
            <a:ext cx="10298700" cy="784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Programmazione Regionale Unitaria 14-20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Utilizzo sinergico delle risorse</a:t>
            </a:r>
            <a:endParaRPr sz="2200" i="1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81" name="Google Shape;181;p29"/>
          <p:cNvCxnSpPr/>
          <p:nvPr/>
        </p:nvCxnSpPr>
        <p:spPr>
          <a:xfrm rot="10800000" flipH="1">
            <a:off x="207425" y="1049188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2" name="Google Shape;182;p29"/>
          <p:cNvSpPr txBox="1"/>
          <p:nvPr/>
        </p:nvSpPr>
        <p:spPr>
          <a:xfrm>
            <a:off x="1158950" y="1607475"/>
            <a:ext cx="3279000" cy="6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Roboto"/>
                <a:ea typeface="Roboto"/>
                <a:cs typeface="Roboto"/>
                <a:sym typeface="Roboto"/>
              </a:rPr>
              <a:t>rispetto della mission propria di ciascun Fondo Strutturale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3" name="Google Shape;183;p29"/>
          <p:cNvSpPr/>
          <p:nvPr/>
        </p:nvSpPr>
        <p:spPr>
          <a:xfrm>
            <a:off x="503200" y="1682625"/>
            <a:ext cx="601200" cy="471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29"/>
          <p:cNvSpPr txBox="1"/>
          <p:nvPr/>
        </p:nvSpPr>
        <p:spPr>
          <a:xfrm>
            <a:off x="1158950" y="2293275"/>
            <a:ext cx="3279000" cy="6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Roboto"/>
                <a:ea typeface="Roboto"/>
                <a:cs typeface="Roboto"/>
                <a:sym typeface="Roboto"/>
              </a:rPr>
              <a:t>coordinamento, integrazione e sinergia tra i diversi Fondi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5" name="Google Shape;185;p29"/>
          <p:cNvSpPr/>
          <p:nvPr/>
        </p:nvSpPr>
        <p:spPr>
          <a:xfrm>
            <a:off x="503200" y="2368425"/>
            <a:ext cx="601200" cy="471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29"/>
          <p:cNvSpPr txBox="1"/>
          <p:nvPr/>
        </p:nvSpPr>
        <p:spPr>
          <a:xfrm>
            <a:off x="1158950" y="3055275"/>
            <a:ext cx="3279000" cy="6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Roboto"/>
                <a:ea typeface="Roboto"/>
                <a:cs typeface="Roboto"/>
                <a:sym typeface="Roboto"/>
              </a:rPr>
              <a:t>massimizzazione dell'efficacia dell'azione regionale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7" name="Google Shape;187;p29"/>
          <p:cNvSpPr/>
          <p:nvPr/>
        </p:nvSpPr>
        <p:spPr>
          <a:xfrm>
            <a:off x="503200" y="3130425"/>
            <a:ext cx="601200" cy="471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29"/>
          <p:cNvSpPr txBox="1"/>
          <p:nvPr/>
        </p:nvSpPr>
        <p:spPr>
          <a:xfrm>
            <a:off x="1158950" y="3817275"/>
            <a:ext cx="3279000" cy="6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Roboto"/>
                <a:ea typeface="Roboto"/>
                <a:cs typeface="Roboto"/>
                <a:sym typeface="Roboto"/>
              </a:rPr>
              <a:t>semplificazione 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Roboto"/>
                <a:ea typeface="Roboto"/>
                <a:cs typeface="Roboto"/>
                <a:sym typeface="Roboto"/>
              </a:rPr>
              <a:t>delle procedure</a:t>
            </a:r>
            <a:endParaRPr sz="17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9" name="Google Shape;189;p29"/>
          <p:cNvSpPr/>
          <p:nvPr/>
        </p:nvSpPr>
        <p:spPr>
          <a:xfrm>
            <a:off x="503200" y="3892425"/>
            <a:ext cx="601200" cy="471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0" name="Google Shape;19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8550" y="1220488"/>
            <a:ext cx="5531937" cy="5485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0" descr="Target free icon"/>
          <p:cNvSpPr/>
          <p:nvPr/>
        </p:nvSpPr>
        <p:spPr>
          <a:xfrm>
            <a:off x="207433" y="-144463"/>
            <a:ext cx="406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30"/>
          <p:cNvSpPr/>
          <p:nvPr/>
        </p:nvSpPr>
        <p:spPr>
          <a:xfrm>
            <a:off x="410633" y="179480"/>
            <a:ext cx="952800" cy="784800"/>
          </a:xfrm>
          <a:prstGeom prst="roundRect">
            <a:avLst>
              <a:gd name="adj" fmla="val 16667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endParaRPr sz="2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8" name="Google Shape;198;p30"/>
          <p:cNvSpPr/>
          <p:nvPr/>
        </p:nvSpPr>
        <p:spPr>
          <a:xfrm>
            <a:off x="1528200" y="181425"/>
            <a:ext cx="10298700" cy="784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Nel POR FSE 2014-2020: CONCORSO DI PIU’ FONDI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Due esempi in tema di innovazione sociale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9" name="Google Shape;199;p30"/>
          <p:cNvCxnSpPr/>
          <p:nvPr/>
        </p:nvCxnSpPr>
        <p:spPr>
          <a:xfrm rot="10800000" flipH="1">
            <a:off x="207425" y="1049188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00" name="Google Shape;20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350" y="2347699"/>
            <a:ext cx="10978475" cy="374752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30"/>
          <p:cNvSpPr/>
          <p:nvPr/>
        </p:nvSpPr>
        <p:spPr>
          <a:xfrm>
            <a:off x="410625" y="1209925"/>
            <a:ext cx="11416200" cy="1011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CONCORSO DI PIU’ FONDI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all’interno dei vari bandi riconoscimento  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anche di spese a valere sul FESR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1" descr="Target free icon"/>
          <p:cNvSpPr/>
          <p:nvPr/>
        </p:nvSpPr>
        <p:spPr>
          <a:xfrm>
            <a:off x="207433" y="-144463"/>
            <a:ext cx="406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31"/>
          <p:cNvSpPr/>
          <p:nvPr/>
        </p:nvSpPr>
        <p:spPr>
          <a:xfrm>
            <a:off x="410633" y="179480"/>
            <a:ext cx="952800" cy="784800"/>
          </a:xfrm>
          <a:prstGeom prst="roundRect">
            <a:avLst>
              <a:gd name="adj" fmla="val 16667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4</a:t>
            </a:r>
            <a:endParaRPr sz="2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9" name="Google Shape;209;p31"/>
          <p:cNvSpPr/>
          <p:nvPr/>
        </p:nvSpPr>
        <p:spPr>
          <a:xfrm>
            <a:off x="1528200" y="181425"/>
            <a:ext cx="10298700" cy="784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Nel ciclo 2021-2027 il FSE+ contribuisce a OP del FESR...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10" name="Google Shape;210;p31"/>
          <p:cNvCxnSpPr/>
          <p:nvPr/>
        </p:nvCxnSpPr>
        <p:spPr>
          <a:xfrm rot="10800000" flipH="1">
            <a:off x="207425" y="1049188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1" name="Google Shape;211;p31"/>
          <p:cNvSpPr/>
          <p:nvPr/>
        </p:nvSpPr>
        <p:spPr>
          <a:xfrm>
            <a:off x="410625" y="1209925"/>
            <a:ext cx="11416200" cy="455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Ambiti di convergenza tra FSE+ e FESR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2" name="Google Shape;21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818025"/>
            <a:ext cx="11887200" cy="47797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2" descr="Target free icon"/>
          <p:cNvSpPr/>
          <p:nvPr/>
        </p:nvSpPr>
        <p:spPr>
          <a:xfrm>
            <a:off x="207433" y="-144463"/>
            <a:ext cx="406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32"/>
          <p:cNvSpPr/>
          <p:nvPr/>
        </p:nvSpPr>
        <p:spPr>
          <a:xfrm>
            <a:off x="410633" y="179480"/>
            <a:ext cx="952800" cy="784800"/>
          </a:xfrm>
          <a:prstGeom prst="roundRect">
            <a:avLst>
              <a:gd name="adj" fmla="val 16667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5</a:t>
            </a:r>
            <a:endParaRPr sz="2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0" name="Google Shape;220;p32"/>
          <p:cNvSpPr/>
          <p:nvPr/>
        </p:nvSpPr>
        <p:spPr>
          <a:xfrm>
            <a:off x="1528200" y="181425"/>
            <a:ext cx="10298700" cy="784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...il FESR interviene nell’OP4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21" name="Google Shape;221;p32"/>
          <p:cNvCxnSpPr/>
          <p:nvPr/>
        </p:nvCxnSpPr>
        <p:spPr>
          <a:xfrm rot="10800000" flipH="1">
            <a:off x="207425" y="1049188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2" name="Google Shape;222;p32"/>
          <p:cNvSpPr/>
          <p:nvPr/>
        </p:nvSpPr>
        <p:spPr>
          <a:xfrm>
            <a:off x="410625" y="1209925"/>
            <a:ext cx="11416200" cy="455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Ambiti di convergenza tra FSE+ e FESR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3" name="Google Shape;22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818025"/>
            <a:ext cx="11887199" cy="451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3"/>
          <p:cNvSpPr/>
          <p:nvPr/>
        </p:nvSpPr>
        <p:spPr>
          <a:xfrm>
            <a:off x="7229076" y="4109675"/>
            <a:ext cx="3387900" cy="14685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B45F0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i="1">
                <a:solidFill>
                  <a:srgbClr val="990000"/>
                </a:solidFill>
                <a:latin typeface="Roboto"/>
                <a:ea typeface="Roboto"/>
                <a:cs typeface="Roboto"/>
                <a:sym typeface="Roboto"/>
              </a:rPr>
              <a:t>...misure emergenziali</a:t>
            </a:r>
            <a:endParaRPr sz="1200" i="1">
              <a:solidFill>
                <a:srgbClr val="99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i="1">
                <a:solidFill>
                  <a:srgbClr val="990000"/>
                </a:solidFill>
                <a:latin typeface="Roboto"/>
                <a:ea typeface="Roboto"/>
                <a:cs typeface="Roboto"/>
                <a:sym typeface="Roboto"/>
              </a:rPr>
              <a:t>...riprogrammazione dei POR 14-20</a:t>
            </a:r>
            <a:endParaRPr sz="1200" i="1">
              <a:solidFill>
                <a:srgbClr val="99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i="1">
              <a:solidFill>
                <a:srgbClr val="99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i="1">
                <a:solidFill>
                  <a:srgbClr val="990000"/>
                </a:solidFill>
                <a:latin typeface="Roboto"/>
                <a:ea typeface="Roboto"/>
                <a:cs typeface="Roboto"/>
                <a:sym typeface="Roboto"/>
              </a:rPr>
              <a:t>...necessità di far ripartire il percorso di programmazione in un nuovo contesto socio-economico...</a:t>
            </a:r>
            <a:endParaRPr sz="1200" i="1">
              <a:solidFill>
                <a:srgbClr val="99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0" name="Google Shape;230;p33"/>
          <p:cNvSpPr/>
          <p:nvPr/>
        </p:nvSpPr>
        <p:spPr>
          <a:xfrm>
            <a:off x="3763575" y="3535788"/>
            <a:ext cx="6972900" cy="2161200"/>
          </a:xfrm>
          <a:prstGeom prst="rect">
            <a:avLst/>
          </a:prstGeom>
          <a:noFill/>
          <a:ln w="9525" cap="flat" cmpd="sng">
            <a:solidFill>
              <a:srgbClr val="B45F0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33"/>
          <p:cNvSpPr/>
          <p:nvPr/>
        </p:nvSpPr>
        <p:spPr>
          <a:xfrm>
            <a:off x="321950" y="1102475"/>
            <a:ext cx="7176000" cy="2233500"/>
          </a:xfrm>
          <a:prstGeom prst="rightArrow">
            <a:avLst>
              <a:gd name="adj1" fmla="val 50000"/>
              <a:gd name="adj2" fmla="val 38922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33" descr="Target free icon"/>
          <p:cNvSpPr/>
          <p:nvPr/>
        </p:nvSpPr>
        <p:spPr>
          <a:xfrm>
            <a:off x="207433" y="-144463"/>
            <a:ext cx="406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3"/>
          <p:cNvSpPr/>
          <p:nvPr/>
        </p:nvSpPr>
        <p:spPr>
          <a:xfrm>
            <a:off x="410633" y="179480"/>
            <a:ext cx="952800" cy="784800"/>
          </a:xfrm>
          <a:prstGeom prst="roundRect">
            <a:avLst>
              <a:gd name="adj" fmla="val 16667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6</a:t>
            </a:r>
            <a:endParaRPr sz="2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4" name="Google Shape;234;p33"/>
          <p:cNvSpPr/>
          <p:nvPr/>
        </p:nvSpPr>
        <p:spPr>
          <a:xfrm>
            <a:off x="1528200" y="181425"/>
            <a:ext cx="10298700" cy="784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Nella politica di coesione 2021-2027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la Regione del Veneto prosegue e rafforza il percorso congiunto</a:t>
            </a:r>
            <a:endParaRPr sz="2200" i="1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35" name="Google Shape;235;p33"/>
          <p:cNvCxnSpPr/>
          <p:nvPr/>
        </p:nvCxnSpPr>
        <p:spPr>
          <a:xfrm rot="10800000" flipH="1">
            <a:off x="207425" y="1049188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6" name="Google Shape;236;p33"/>
          <p:cNvCxnSpPr/>
          <p:nvPr/>
        </p:nvCxnSpPr>
        <p:spPr>
          <a:xfrm rot="10800000" flipH="1">
            <a:off x="157800" y="5956775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7" name="Google Shape;23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91399" y="6198131"/>
            <a:ext cx="3142800" cy="618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3" descr="Regione del Venet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6021" y="1848213"/>
            <a:ext cx="914607" cy="691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33"/>
          <p:cNvSpPr/>
          <p:nvPr/>
        </p:nvSpPr>
        <p:spPr>
          <a:xfrm>
            <a:off x="7620750" y="1151075"/>
            <a:ext cx="3848400" cy="2150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2 Programmi Operativi per il “Veneto verso il 2030”</a:t>
            </a:r>
            <a:endParaRPr sz="2400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FESR</a:t>
            </a:r>
            <a:r>
              <a:rPr lang="en-US" sz="2400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FSE+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costruiti secondo un approccio </a:t>
            </a:r>
            <a:r>
              <a:rPr lang="en-US" sz="16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coordinato</a:t>
            </a:r>
            <a:r>
              <a:rPr lang="en-US" sz="1600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 in termini </a:t>
            </a:r>
            <a:r>
              <a:rPr lang="en-US" sz="16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strategici</a:t>
            </a:r>
            <a:r>
              <a:rPr lang="en-US" sz="1600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6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operativi</a:t>
            </a:r>
            <a:r>
              <a:rPr lang="en-US" sz="1600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16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temporali</a:t>
            </a:r>
            <a:endParaRPr sz="16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0" name="Google Shape;240;p33"/>
          <p:cNvSpPr/>
          <p:nvPr/>
        </p:nvSpPr>
        <p:spPr>
          <a:xfrm>
            <a:off x="1574675" y="1800425"/>
            <a:ext cx="4789200" cy="304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Tavolo di partenariato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1" name="Google Shape;241;p33"/>
          <p:cNvSpPr/>
          <p:nvPr/>
        </p:nvSpPr>
        <p:spPr>
          <a:xfrm>
            <a:off x="1574675" y="2444125"/>
            <a:ext cx="4789200" cy="304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Sito web</a:t>
            </a:r>
            <a:endParaRPr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2" name="Google Shape;242;p33"/>
          <p:cNvSpPr/>
          <p:nvPr/>
        </p:nvSpPr>
        <p:spPr>
          <a:xfrm>
            <a:off x="1574675" y="2133525"/>
            <a:ext cx="4789200" cy="282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Gruppo di lavoro</a:t>
            </a:r>
            <a:endParaRPr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3" name="Google Shape;243;p33"/>
          <p:cNvSpPr/>
          <p:nvPr/>
        </p:nvSpPr>
        <p:spPr>
          <a:xfrm>
            <a:off x="1574675" y="1218125"/>
            <a:ext cx="4789200" cy="506100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FESR e FSE+: strumenti congiunti</a:t>
            </a:r>
            <a:endParaRPr sz="21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44" name="Google Shape;244;p33"/>
          <p:cNvCxnSpPr/>
          <p:nvPr/>
        </p:nvCxnSpPr>
        <p:spPr>
          <a:xfrm rot="10800000" flipH="1">
            <a:off x="376500" y="4047250"/>
            <a:ext cx="11439000" cy="219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" name="Google Shape;245;p33"/>
          <p:cNvCxnSpPr/>
          <p:nvPr/>
        </p:nvCxnSpPr>
        <p:spPr>
          <a:xfrm rot="5400000" flipH="1">
            <a:off x="10776000" y="2980325"/>
            <a:ext cx="1746600" cy="360300"/>
          </a:xfrm>
          <a:prstGeom prst="bentConnector3">
            <a:avLst>
              <a:gd name="adj1" fmla="val 100209"/>
            </a:avLst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6" name="Google Shape;246;p33"/>
          <p:cNvCxnSpPr/>
          <p:nvPr/>
        </p:nvCxnSpPr>
        <p:spPr>
          <a:xfrm rot="10800000" flipH="1">
            <a:off x="1143150" y="4458875"/>
            <a:ext cx="13800" cy="375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47" name="Google Shape;247;p33"/>
          <p:cNvSpPr/>
          <p:nvPr/>
        </p:nvSpPr>
        <p:spPr>
          <a:xfrm>
            <a:off x="344100" y="4132175"/>
            <a:ext cx="1685700" cy="14685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I</a:t>
            </a:r>
            <a:r>
              <a:rPr lang="en-US" sz="11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stituzione del </a:t>
            </a:r>
            <a:endParaRPr sz="11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Tavolo di Partenariato per le politiche regionali di coesione 2021-2027</a:t>
            </a:r>
            <a:endParaRPr sz="11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[DGR 1923/19]</a:t>
            </a:r>
            <a:endParaRPr sz="9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8" name="Google Shape;248;p33"/>
          <p:cNvSpPr/>
          <p:nvPr/>
        </p:nvSpPr>
        <p:spPr>
          <a:xfrm>
            <a:off x="366775" y="3595775"/>
            <a:ext cx="1654800" cy="438000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Dicembre </a:t>
            </a:r>
            <a:endParaRPr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2019</a:t>
            </a:r>
            <a:endParaRPr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9" name="Google Shape;249;p33"/>
          <p:cNvSpPr/>
          <p:nvPr/>
        </p:nvSpPr>
        <p:spPr>
          <a:xfrm>
            <a:off x="2074550" y="3595775"/>
            <a:ext cx="1654800" cy="423600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Febbraio </a:t>
            </a:r>
            <a:endParaRPr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2020</a:t>
            </a:r>
            <a:endParaRPr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0" name="Google Shape;250;p33"/>
          <p:cNvSpPr/>
          <p:nvPr/>
        </p:nvSpPr>
        <p:spPr>
          <a:xfrm>
            <a:off x="2083175" y="4132175"/>
            <a:ext cx="1629000" cy="1446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Avvio del Tavolo</a:t>
            </a:r>
            <a:endParaRPr sz="11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Primo documento di analisi</a:t>
            </a:r>
            <a:endParaRPr sz="11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Lancio del sito web</a:t>
            </a:r>
            <a:endParaRPr sz="11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[DGR 96/20]</a:t>
            </a:r>
            <a:endParaRPr sz="9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1" name="Google Shape;251;p33"/>
          <p:cNvSpPr/>
          <p:nvPr/>
        </p:nvSpPr>
        <p:spPr>
          <a:xfrm>
            <a:off x="3782325" y="3583125"/>
            <a:ext cx="1655100" cy="423600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Marzo - Maggio 2020</a:t>
            </a:r>
            <a:endParaRPr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2" name="Google Shape;252;p33"/>
          <p:cNvSpPr/>
          <p:nvPr/>
        </p:nvSpPr>
        <p:spPr>
          <a:xfrm>
            <a:off x="3808425" y="4124850"/>
            <a:ext cx="1629000" cy="14685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Consultazione “online”</a:t>
            </a:r>
            <a:endParaRPr sz="9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53" name="Google Shape;253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354575" y="5267500"/>
            <a:ext cx="597437" cy="6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3"/>
          <p:cNvSpPr/>
          <p:nvPr/>
        </p:nvSpPr>
        <p:spPr>
          <a:xfrm>
            <a:off x="7229075" y="3595775"/>
            <a:ext cx="3387900" cy="375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B45F0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990000"/>
                </a:solidFill>
                <a:latin typeface="Roboto"/>
                <a:ea typeface="Roboto"/>
                <a:cs typeface="Roboto"/>
                <a:sym typeface="Roboto"/>
              </a:rPr>
              <a:t>Da Marzo ...</a:t>
            </a:r>
            <a:endParaRPr sz="1200" b="1">
              <a:solidFill>
                <a:srgbClr val="99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5" name="Google Shape;255;p33"/>
          <p:cNvSpPr/>
          <p:nvPr/>
        </p:nvSpPr>
        <p:spPr>
          <a:xfrm>
            <a:off x="5490400" y="3583125"/>
            <a:ext cx="1685700" cy="423600"/>
          </a:xfrm>
          <a:prstGeom prst="roundRect">
            <a:avLst>
              <a:gd name="adj" fmla="val 16667"/>
            </a:avLst>
          </a:prstGeom>
          <a:solidFill>
            <a:srgbClr val="7F7F7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Settembre </a:t>
            </a:r>
            <a:endParaRPr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2020</a:t>
            </a:r>
            <a:endParaRPr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6" name="Google Shape;256;p33"/>
          <p:cNvSpPr/>
          <p:nvPr/>
        </p:nvSpPr>
        <p:spPr>
          <a:xfrm>
            <a:off x="5490400" y="4109675"/>
            <a:ext cx="1685700" cy="14685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Report di sintesi degli esiti consultazione “online”</a:t>
            </a:r>
            <a:endParaRPr sz="9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2" name="Google Shape;262;p34"/>
          <p:cNvCxnSpPr>
            <a:stCxn id="263" idx="1"/>
            <a:endCxn id="264" idx="1"/>
          </p:cNvCxnSpPr>
          <p:nvPr/>
        </p:nvCxnSpPr>
        <p:spPr>
          <a:xfrm>
            <a:off x="2184300" y="1627075"/>
            <a:ext cx="5751000" cy="1066800"/>
          </a:xfrm>
          <a:prstGeom prst="bentConnector3">
            <a:avLst>
              <a:gd name="adj1" fmla="val -4141"/>
            </a:avLst>
          </a:prstGeom>
          <a:noFill/>
          <a:ln w="19050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5" name="Google Shape;265;p34" descr="Target free icon"/>
          <p:cNvSpPr/>
          <p:nvPr/>
        </p:nvSpPr>
        <p:spPr>
          <a:xfrm>
            <a:off x="207433" y="-144463"/>
            <a:ext cx="406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4"/>
          <p:cNvSpPr/>
          <p:nvPr/>
        </p:nvSpPr>
        <p:spPr>
          <a:xfrm>
            <a:off x="410633" y="179480"/>
            <a:ext cx="952800" cy="784800"/>
          </a:xfrm>
          <a:prstGeom prst="roundRect">
            <a:avLst>
              <a:gd name="adj" fmla="val 16667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7</a:t>
            </a:r>
            <a:endParaRPr sz="2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7" name="Google Shape;267;p34"/>
          <p:cNvSpPr/>
          <p:nvPr/>
        </p:nvSpPr>
        <p:spPr>
          <a:xfrm>
            <a:off x="1528200" y="181425"/>
            <a:ext cx="10298700" cy="784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Politiche regionali di coesione 2021-2027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Il Tavolo di Partenariato </a:t>
            </a:r>
            <a:r>
              <a:rPr lang="en-US" sz="2200" b="1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congiunto </a:t>
            </a:r>
            <a:r>
              <a:rPr lang="en-US" sz="2200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FESR e FSE+</a:t>
            </a:r>
            <a:endParaRPr sz="2200" i="1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68" name="Google Shape;268;p34"/>
          <p:cNvCxnSpPr/>
          <p:nvPr/>
        </p:nvCxnSpPr>
        <p:spPr>
          <a:xfrm rot="10800000" flipH="1">
            <a:off x="207425" y="1049188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69" name="Google Shape;269;p34"/>
          <p:cNvCxnSpPr/>
          <p:nvPr/>
        </p:nvCxnSpPr>
        <p:spPr>
          <a:xfrm rot="10800000" flipH="1">
            <a:off x="3054700" y="4645951"/>
            <a:ext cx="787200" cy="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70" name="Google Shape;27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91399" y="6198131"/>
            <a:ext cx="3142800" cy="6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4"/>
          <p:cNvSpPr/>
          <p:nvPr/>
        </p:nvSpPr>
        <p:spPr>
          <a:xfrm>
            <a:off x="2184300" y="1209925"/>
            <a:ext cx="9642600" cy="8343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Tavolo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→ Uno dei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principi chiave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dell’attuazione dei fondi dell’Unione europea, per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assicurare il dialogo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tra le AdG, le istituzioni, le parti economiche, sociali e della società civile e per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arricchire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tutte le fasi della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programmazione</a:t>
            </a:r>
            <a:r>
              <a:rPr lang="en-US" sz="12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1" name="Google Shape;271;p34"/>
          <p:cNvSpPr/>
          <p:nvPr/>
        </p:nvSpPr>
        <p:spPr>
          <a:xfrm>
            <a:off x="933550" y="2461167"/>
            <a:ext cx="3433200" cy="4581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Approccio partecipativo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4" name="Google Shape;264;p34"/>
          <p:cNvSpPr/>
          <p:nvPr/>
        </p:nvSpPr>
        <p:spPr>
          <a:xfrm>
            <a:off x="7935175" y="2460241"/>
            <a:ext cx="3891600" cy="467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Raccolta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istanze del territorio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2" name="Google Shape;272;p34"/>
          <p:cNvSpPr/>
          <p:nvPr/>
        </p:nvSpPr>
        <p:spPr>
          <a:xfrm>
            <a:off x="4579600" y="2458275"/>
            <a:ext cx="3142800" cy="467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Trasparenza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dei processi decisionali</a:t>
            </a:r>
            <a:endParaRPr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3" name="Google Shape;273;p34"/>
          <p:cNvSpPr/>
          <p:nvPr/>
        </p:nvSpPr>
        <p:spPr>
          <a:xfrm>
            <a:off x="943450" y="3434088"/>
            <a:ext cx="2131800" cy="1775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86</a:t>
            </a:r>
            <a:endParaRPr sz="4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soggetti 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 altri che si candideranno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74" name="Google Shape;274;p34"/>
          <p:cNvCxnSpPr>
            <a:stCxn id="263" idx="1"/>
            <a:endCxn id="273" idx="1"/>
          </p:cNvCxnSpPr>
          <p:nvPr/>
        </p:nvCxnSpPr>
        <p:spPr>
          <a:xfrm flipH="1">
            <a:off x="943500" y="1627075"/>
            <a:ext cx="1240800" cy="2694900"/>
          </a:xfrm>
          <a:prstGeom prst="bentConnector3">
            <a:avLst>
              <a:gd name="adj1" fmla="val 119195"/>
            </a:avLst>
          </a:prstGeom>
          <a:noFill/>
          <a:ln w="19050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5" name="Google Shape;275;p34"/>
          <p:cNvSpPr/>
          <p:nvPr/>
        </p:nvSpPr>
        <p:spPr>
          <a:xfrm>
            <a:off x="4084075" y="3481025"/>
            <a:ext cx="3433200" cy="5097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Giunta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Consiglio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6" name="Google Shape;276;p34"/>
          <p:cNvSpPr/>
          <p:nvPr/>
        </p:nvSpPr>
        <p:spPr>
          <a:xfrm>
            <a:off x="4084075" y="4023175"/>
            <a:ext cx="3433200" cy="4695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ANCI Veneto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e 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UNCEM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7" name="Google Shape;277;p34"/>
          <p:cNvSpPr/>
          <p:nvPr/>
        </p:nvSpPr>
        <p:spPr>
          <a:xfrm>
            <a:off x="4084075" y="5187250"/>
            <a:ext cx="3433200" cy="606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4 Università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2 Enti di Ricerca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(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CNR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ENEA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)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8" name="Google Shape;278;p34"/>
          <p:cNvSpPr/>
          <p:nvPr/>
        </p:nvSpPr>
        <p:spPr>
          <a:xfrm>
            <a:off x="4084075" y="4525125"/>
            <a:ext cx="3433200" cy="606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7 Comuni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capoluogo e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Province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(e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UPI 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Veneto)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9" name="Google Shape;279;p34"/>
          <p:cNvSpPr/>
          <p:nvPr/>
        </p:nvSpPr>
        <p:spPr>
          <a:xfrm>
            <a:off x="8155850" y="3481025"/>
            <a:ext cx="3670800" cy="1084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34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tra rappresentanti dei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settori economici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rappresentanze sindacali 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0" name="Google Shape;280;p34"/>
          <p:cNvSpPr/>
          <p:nvPr/>
        </p:nvSpPr>
        <p:spPr>
          <a:xfrm>
            <a:off x="8155900" y="4705325"/>
            <a:ext cx="3670800" cy="1224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13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soggetti che rappresentano associazioni attive nell’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ambiente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inclusione sociale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parità di genere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 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1" name="Google Shape;281;p34"/>
          <p:cNvSpPr/>
          <p:nvPr/>
        </p:nvSpPr>
        <p:spPr>
          <a:xfrm>
            <a:off x="3841900" y="3321076"/>
            <a:ext cx="406500" cy="3066900"/>
          </a:xfrm>
          <a:prstGeom prst="leftBracket">
            <a:avLst>
              <a:gd name="adj" fmla="val 8333"/>
            </a:avLst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34"/>
          <p:cNvSpPr/>
          <p:nvPr/>
        </p:nvSpPr>
        <p:spPr>
          <a:xfrm>
            <a:off x="943450" y="1108404"/>
            <a:ext cx="1103700" cy="10848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34"/>
          <p:cNvSpPr/>
          <p:nvPr/>
        </p:nvSpPr>
        <p:spPr>
          <a:xfrm>
            <a:off x="3218574" y="3206037"/>
            <a:ext cx="799200" cy="7848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/>
          </a:p>
        </p:txBody>
      </p:sp>
      <p:sp>
        <p:nvSpPr>
          <p:cNvPr id="284" name="Google Shape;284;p34"/>
          <p:cNvSpPr/>
          <p:nvPr/>
        </p:nvSpPr>
        <p:spPr>
          <a:xfrm>
            <a:off x="7583574" y="3238074"/>
            <a:ext cx="799200" cy="7848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/>
          </a:p>
        </p:txBody>
      </p:sp>
      <p:sp>
        <p:nvSpPr>
          <p:cNvPr id="285" name="Google Shape;285;p34"/>
          <p:cNvSpPr/>
          <p:nvPr/>
        </p:nvSpPr>
        <p:spPr>
          <a:xfrm>
            <a:off x="7583574" y="4492799"/>
            <a:ext cx="799200" cy="7848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pic>
        <p:nvPicPr>
          <p:cNvPr id="286" name="Google Shape;286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3500" y="1304844"/>
            <a:ext cx="723600" cy="691911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4"/>
          <p:cNvSpPr/>
          <p:nvPr/>
        </p:nvSpPr>
        <p:spPr>
          <a:xfrm>
            <a:off x="4084075" y="5849375"/>
            <a:ext cx="3433200" cy="4695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2 Interporti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5"/>
          <p:cNvSpPr/>
          <p:nvPr/>
        </p:nvSpPr>
        <p:spPr>
          <a:xfrm>
            <a:off x="5644625" y="2159675"/>
            <a:ext cx="6149700" cy="3661200"/>
          </a:xfrm>
          <a:prstGeom prst="rect">
            <a:avLst/>
          </a:prstGeom>
          <a:noFill/>
          <a:ln w="9525" cap="flat" cmpd="sng">
            <a:solidFill>
              <a:srgbClr val="B45F0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94" name="Google Shape;294;p35"/>
          <p:cNvCxnSpPr/>
          <p:nvPr/>
        </p:nvCxnSpPr>
        <p:spPr>
          <a:xfrm rot="10800000" flipH="1">
            <a:off x="157800" y="5956775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5" name="Google Shape;295;p35" descr="Target free icon"/>
          <p:cNvSpPr/>
          <p:nvPr/>
        </p:nvSpPr>
        <p:spPr>
          <a:xfrm>
            <a:off x="207433" y="-144463"/>
            <a:ext cx="4065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35"/>
          <p:cNvSpPr/>
          <p:nvPr/>
        </p:nvSpPr>
        <p:spPr>
          <a:xfrm>
            <a:off x="410633" y="179480"/>
            <a:ext cx="952800" cy="784800"/>
          </a:xfrm>
          <a:prstGeom prst="roundRect">
            <a:avLst>
              <a:gd name="adj" fmla="val 16667"/>
            </a:avLst>
          </a:prstGeom>
          <a:solidFill>
            <a:srgbClr val="666666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8</a:t>
            </a:r>
            <a:endParaRPr sz="2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7" name="Google Shape;297;p35"/>
          <p:cNvSpPr/>
          <p:nvPr/>
        </p:nvSpPr>
        <p:spPr>
          <a:xfrm>
            <a:off x="1528200" y="181425"/>
            <a:ext cx="10298700" cy="784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rPr>
              <a:t>Il Tavolo di Partenariato</a:t>
            </a:r>
            <a:endParaRPr sz="2400" b="1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i="1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rPr>
              <a:t>Un primo documento di analisi a supporto del confronto partenariale regionale</a:t>
            </a:r>
            <a:endParaRPr sz="2200" i="1">
              <a:solidFill>
                <a:srgbClr val="99999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98" name="Google Shape;298;p35"/>
          <p:cNvCxnSpPr/>
          <p:nvPr/>
        </p:nvCxnSpPr>
        <p:spPr>
          <a:xfrm rot="10800000" flipH="1">
            <a:off x="207425" y="1049188"/>
            <a:ext cx="11876400" cy="18900"/>
          </a:xfrm>
          <a:prstGeom prst="straightConnector1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9" name="Google Shape;299;p35"/>
          <p:cNvSpPr/>
          <p:nvPr/>
        </p:nvSpPr>
        <p:spPr>
          <a:xfrm>
            <a:off x="5332650" y="1209925"/>
            <a:ext cx="6494100" cy="8343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Si configura come un </a:t>
            </a:r>
            <a:r>
              <a:rPr lang="en-US" sz="18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primo documento di analisi</a:t>
            </a: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a supporto del confronto partenariale regionale</a:t>
            </a:r>
            <a:endParaRPr sz="18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0" name="Google Shape;300;p35"/>
          <p:cNvSpPr/>
          <p:nvPr/>
        </p:nvSpPr>
        <p:spPr>
          <a:xfrm>
            <a:off x="5812925" y="2234000"/>
            <a:ext cx="3433200" cy="1045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Q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uadro conoscitivo del </a:t>
            </a: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contesto socio-economico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e </a:t>
            </a: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ambientale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veneto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1" name="Google Shape;301;p35"/>
          <p:cNvSpPr/>
          <p:nvPr/>
        </p:nvSpPr>
        <p:spPr>
          <a:xfrm>
            <a:off x="5865575" y="4753750"/>
            <a:ext cx="3433200" cy="972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Primi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indirizzi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di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policy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per la programmazione 2021-2027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2" name="Google Shape;302;p35"/>
          <p:cNvSpPr/>
          <p:nvPr/>
        </p:nvSpPr>
        <p:spPr>
          <a:xfrm>
            <a:off x="5812925" y="3393375"/>
            <a:ext cx="3433200" cy="1246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Analisi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degli esiti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dei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Programmi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8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Operativi</a:t>
            </a: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FSE e FESR ancora in corso di attuazione</a:t>
            </a:r>
            <a:endParaRPr sz="1800" b="1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03" name="Google Shape;303;p35"/>
          <p:cNvCxnSpPr>
            <a:stCxn id="304" idx="3"/>
            <a:endCxn id="299" idx="1"/>
          </p:cNvCxnSpPr>
          <p:nvPr/>
        </p:nvCxnSpPr>
        <p:spPr>
          <a:xfrm rot="10800000" flipH="1">
            <a:off x="3840987" y="1627100"/>
            <a:ext cx="1491600" cy="2335800"/>
          </a:xfrm>
          <a:prstGeom prst="bentConnector3">
            <a:avLst>
              <a:gd name="adj1" fmla="val 50002"/>
            </a:avLst>
          </a:prstGeom>
          <a:noFill/>
          <a:ln w="19050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04" name="Google Shape;304;p35"/>
          <p:cNvPicPr preferRelativeResize="0"/>
          <p:nvPr/>
        </p:nvPicPr>
        <p:blipFill rotWithShape="1">
          <a:blip r:embed="rId3">
            <a:alphaModFix/>
          </a:blip>
          <a:srcRect l="25657" t="13319" r="41859" b="6443"/>
          <a:stretch/>
        </p:blipFill>
        <p:spPr>
          <a:xfrm>
            <a:off x="207425" y="1438525"/>
            <a:ext cx="3633562" cy="5048749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05" name="Google Shape;305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91399" y="6198131"/>
            <a:ext cx="3142800" cy="6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5"/>
          <p:cNvSpPr/>
          <p:nvPr/>
        </p:nvSpPr>
        <p:spPr>
          <a:xfrm>
            <a:off x="5359775" y="3756675"/>
            <a:ext cx="505800" cy="5202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/>
          </a:p>
        </p:txBody>
      </p:sp>
      <p:sp>
        <p:nvSpPr>
          <p:cNvPr id="307" name="Google Shape;307;p35"/>
          <p:cNvSpPr/>
          <p:nvPr/>
        </p:nvSpPr>
        <p:spPr>
          <a:xfrm>
            <a:off x="5359775" y="2496790"/>
            <a:ext cx="505800" cy="5202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/>
          </a:p>
        </p:txBody>
      </p:sp>
      <p:sp>
        <p:nvSpPr>
          <p:cNvPr id="308" name="Google Shape;308;p35"/>
          <p:cNvSpPr/>
          <p:nvPr/>
        </p:nvSpPr>
        <p:spPr>
          <a:xfrm>
            <a:off x="5435975" y="4979800"/>
            <a:ext cx="505800" cy="520200"/>
          </a:xfrm>
          <a:prstGeom prst="flowChartConnector">
            <a:avLst/>
          </a:prstGeom>
          <a:solidFill>
            <a:srgbClr val="A61C00"/>
          </a:solidFill>
          <a:ln>
            <a:noFill/>
          </a:ln>
          <a:effectLst>
            <a:outerShdw blurRad="50800" dist="38100" dir="2700000" algn="tl" rotWithShape="0">
              <a:srgbClr val="A5A5A5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309" name="Google Shape;309;p35"/>
          <p:cNvSpPr/>
          <p:nvPr/>
        </p:nvSpPr>
        <p:spPr>
          <a:xfrm>
            <a:off x="4034963" y="1151075"/>
            <a:ext cx="1103700" cy="10848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0" name="Google Shape;310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23494" y="1331525"/>
            <a:ext cx="726644" cy="723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486400" y="5202475"/>
            <a:ext cx="597437" cy="6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35"/>
          <p:cNvSpPr/>
          <p:nvPr/>
        </p:nvSpPr>
        <p:spPr>
          <a:xfrm>
            <a:off x="9419250" y="2235875"/>
            <a:ext cx="2265600" cy="34902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i="1">
                <a:solidFill>
                  <a:srgbClr val="990000"/>
                </a:solidFill>
                <a:latin typeface="Roboto"/>
                <a:ea typeface="Roboto"/>
                <a:cs typeface="Roboto"/>
                <a:sym typeface="Roboto"/>
              </a:rPr>
              <a:t>...da allineare al nuovo contesto socio-economico </a:t>
            </a:r>
            <a:endParaRPr sz="1200" i="1">
              <a:solidFill>
                <a:srgbClr val="99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ern Writer">
  <a:themeElements>
    <a:clrScheme name="Modern Writer">
      <a:dk1>
        <a:srgbClr val="AF121D"/>
      </a:dk1>
      <a:lt1>
        <a:srgbClr val="FFFFFF"/>
      </a:lt1>
      <a:dk2>
        <a:srgbClr val="424242"/>
      </a:dk2>
      <a:lt2>
        <a:srgbClr val="999999"/>
      </a:lt2>
      <a:accent1>
        <a:srgbClr val="607D8B"/>
      </a:accent1>
      <a:accent2>
        <a:srgbClr val="673AB7"/>
      </a:accent2>
      <a:accent3>
        <a:srgbClr val="9C26B0"/>
      </a:accent3>
      <a:accent4>
        <a:srgbClr val="0090AC"/>
      </a:accent4>
      <a:accent5>
        <a:srgbClr val="01AFD1"/>
      </a:accent5>
      <a:accent6>
        <a:srgbClr val="F8E71C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</Words>
  <Application>Microsoft Office PowerPoint</Application>
  <PresentationFormat>Widescreen</PresentationFormat>
  <Paragraphs>141</Paragraphs>
  <Slides>11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11</vt:i4>
      </vt:variant>
    </vt:vector>
  </HeadingPairs>
  <TitlesOfParts>
    <vt:vector size="19" baseType="lpstr">
      <vt:lpstr>Arial</vt:lpstr>
      <vt:lpstr>Source Code Pro</vt:lpstr>
      <vt:lpstr>Calibri</vt:lpstr>
      <vt:lpstr>Oswald</vt:lpstr>
      <vt:lpstr>Roboto</vt:lpstr>
      <vt:lpstr>Roboto Thin</vt:lpstr>
      <vt:lpstr>Tema di Office</vt:lpstr>
      <vt:lpstr>Modern Writer</vt:lpstr>
      <vt:lpstr>Il percorso partenariale per le politiche regionali di coesione 2021-2027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percorso partenariale per le politiche regionali di coesione 2021-2027</dc:title>
  <cp:lastModifiedBy>Teresa Cianni</cp:lastModifiedBy>
  <cp:revision>1</cp:revision>
  <dcterms:modified xsi:type="dcterms:W3CDTF">2020-11-02T16:40:28Z</dcterms:modified>
</cp:coreProperties>
</file>