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228600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74320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320040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3657600" algn="l" defTabSz="4492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CAECDD"/>
          </a:solidFill>
        </a:fill>
      </a:tcStyle>
    </a:wholeTbl>
    <a:band2H>
      <a:tcTxStyle/>
      <a:tcStyle>
        <a:tcBdr/>
        <a:fill>
          <a:solidFill>
            <a:srgbClr val="E6F6E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CCCCE6"/>
          </a:solidFill>
        </a:fill>
      </a:tcStyle>
    </a:wholeTbl>
    <a:band2H>
      <a:tcTxStyle/>
      <a:tcStyle>
        <a:tcBdr/>
        <a:fill>
          <a:solidFill>
            <a:srgbClr val="E7E7F3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52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1pPr>
    <a:lvl2pPr indent="2286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2pPr>
    <a:lvl3pPr indent="4572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3pPr>
    <a:lvl4pPr indent="6858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4pPr>
    <a:lvl5pPr indent="9144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5pPr>
    <a:lvl6pPr indent="11430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6pPr>
    <a:lvl7pPr indent="13716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7pPr>
    <a:lvl8pPr indent="16002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8pPr>
    <a:lvl9pPr indent="18288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1143000" y="1122362"/>
            <a:ext cx="6858000" cy="2387601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defRPr sz="2400"/>
            </a:lvl1pPr>
            <a:lvl2pPr marL="0" indent="457200" algn="ctr">
              <a:defRPr sz="2400"/>
            </a:lvl2pPr>
            <a:lvl3pPr marL="0" indent="914400" algn="ctr">
              <a:defRPr sz="2400"/>
            </a:lvl3pPr>
            <a:lvl4pPr marL="0" indent="1371600" algn="ctr">
              <a:defRPr sz="2400"/>
            </a:lvl4pPr>
            <a:lvl5pPr marL="0" indent="1828800" algn="ctr">
              <a:defRPr sz="2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1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>
            <a:spLocks noGrp="1"/>
          </p:cNvSpPr>
          <p:nvPr>
            <p:ph type="title"/>
          </p:nvPr>
        </p:nvSpPr>
        <p:spPr>
          <a:xfrm>
            <a:off x="623887" y="1709738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Titolo Testo</a:t>
            </a:r>
          </a:p>
        </p:txBody>
      </p:sp>
      <p:sp>
        <p:nvSpPr>
          <p:cNvPr id="3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623887" y="4589462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defRPr sz="2400"/>
            </a:lvl1pPr>
            <a:lvl2pPr marL="0" indent="457200">
              <a:defRPr sz="2400"/>
            </a:lvl2pPr>
            <a:lvl3pPr marL="0" indent="914400">
              <a:defRPr sz="2400"/>
            </a:lvl3pPr>
            <a:lvl4pPr marL="0" indent="1371600">
              <a:defRPr sz="2400"/>
            </a:lvl4pPr>
            <a:lvl5pPr marL="0" indent="1828800">
              <a:defRPr sz="2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9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7013" cy="4524375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olo Testo"/>
          <p:cNvSpPr txBox="1">
            <a:spLocks noGrp="1"/>
          </p:cNvSpPr>
          <p:nvPr>
            <p:ph type="title"/>
          </p:nvPr>
        </p:nvSpPr>
        <p:spPr>
          <a:xfrm>
            <a:off x="630237" y="365125"/>
            <a:ext cx="7886701" cy="1325563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630237" y="1681163"/>
            <a:ext cx="3868739" cy="823913"/>
          </a:xfrm>
          <a:prstGeom prst="rect">
            <a:avLst/>
          </a:prstGeom>
        </p:spPr>
        <p:txBody>
          <a:bodyPr anchor="b"/>
          <a:lstStyle>
            <a:lvl1pPr marL="0" indent="0">
              <a:defRPr sz="2400" b="1"/>
            </a:lvl1pPr>
            <a:lvl2pPr marL="0" indent="457200">
              <a:defRPr sz="2400" b="1"/>
            </a:lvl2pPr>
            <a:lvl3pPr marL="0" indent="914400">
              <a:defRPr sz="2400" b="1"/>
            </a:lvl3pPr>
            <a:lvl4pPr marL="0" indent="1371600">
              <a:defRPr sz="2400" b="1"/>
            </a:lvl4pPr>
            <a:lvl5pPr marL="0" indent="1828800">
              <a:defRPr sz="2400" b="1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9" name="Segnaposto testo 4"/>
          <p:cNvSpPr>
            <a:spLocks noGrp="1"/>
          </p:cNvSpPr>
          <p:nvPr>
            <p:ph type="body" sz="quarter" idx="21"/>
          </p:nvPr>
        </p:nvSpPr>
        <p:spPr>
          <a:xfrm>
            <a:off x="4629150" y="1681163"/>
            <a:ext cx="38877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defRPr sz="2400" b="1"/>
            </a:pPr>
            <a:endParaRPr/>
          </a:p>
        </p:txBody>
      </p:sp>
      <p:sp>
        <p:nvSpPr>
          <p:cNvPr id="5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Testo"/>
          <p:cNvSpPr txBox="1">
            <a:spLocks noGrp="1"/>
          </p:cNvSpPr>
          <p:nvPr>
            <p:ph type="title"/>
          </p:nvPr>
        </p:nvSpPr>
        <p:spPr>
          <a:xfrm>
            <a:off x="630237" y="457200"/>
            <a:ext cx="294957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7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3887787" y="987425"/>
            <a:ext cx="4629151" cy="4873625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4" name="Segnaposto testo 3"/>
          <p:cNvSpPr>
            <a:spLocks noGrp="1"/>
          </p:cNvSpPr>
          <p:nvPr>
            <p:ph type="body" sz="quarter" idx="21"/>
          </p:nvPr>
        </p:nvSpPr>
        <p:spPr>
          <a:xfrm>
            <a:off x="630237" y="2057400"/>
            <a:ext cx="2949576" cy="3811588"/>
          </a:xfrm>
          <a:prstGeom prst="rect">
            <a:avLst/>
          </a:prstGeom>
        </p:spPr>
        <p:txBody>
          <a:bodyPr/>
          <a:lstStyle/>
          <a:p>
            <a:pPr marL="0" indent="0">
              <a:defRPr sz="1600"/>
            </a:pPr>
            <a:endParaRPr/>
          </a:p>
        </p:txBody>
      </p:sp>
      <p:sp>
        <p:nvSpPr>
          <p:cNvPr id="7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olo Testo"/>
          <p:cNvSpPr txBox="1">
            <a:spLocks noGrp="1"/>
          </p:cNvSpPr>
          <p:nvPr>
            <p:ph type="title"/>
          </p:nvPr>
        </p:nvSpPr>
        <p:spPr>
          <a:xfrm>
            <a:off x="630237" y="457200"/>
            <a:ext cx="294957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83" name="Segnaposto immagine 2"/>
          <p:cNvSpPr>
            <a:spLocks noGrp="1"/>
          </p:cNvSpPr>
          <p:nvPr>
            <p:ph type="pic" sz="half" idx="21"/>
          </p:nvPr>
        </p:nvSpPr>
        <p:spPr>
          <a:xfrm>
            <a:off x="3887787" y="987425"/>
            <a:ext cx="4629151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630237" y="2057400"/>
            <a:ext cx="2949576" cy="3811588"/>
          </a:xfrm>
          <a:prstGeom prst="rect">
            <a:avLst/>
          </a:prstGeom>
        </p:spPr>
        <p:txBody>
          <a:bodyPr/>
          <a:lstStyle>
            <a:lvl1pPr marL="0" indent="0">
              <a:defRPr sz="1600"/>
            </a:lvl1pPr>
            <a:lvl2pPr marL="0" indent="457200">
              <a:defRPr sz="1600"/>
            </a:lvl2pPr>
            <a:lvl3pPr marL="0" indent="914400">
              <a:defRPr sz="1600"/>
            </a:lvl3pPr>
            <a:lvl4pPr marL="0" indent="1371600">
              <a:defRPr sz="1600"/>
            </a:lvl4pPr>
            <a:lvl5pPr marL="0" indent="1828800">
              <a:defRPr sz="1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8014" cy="11414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8014" cy="4524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8424429" y="6413680"/>
            <a:ext cx="260785" cy="250465"/>
          </a:xfrm>
          <a:prstGeom prst="rect">
            <a:avLst/>
          </a:prstGeom>
          <a:ln w="12700">
            <a:miter lim="400000"/>
          </a:ln>
        </p:spPr>
        <p:txBody>
          <a:bodyPr wrap="none" lIns="46799" tIns="46799" rIns="46799" bIns="46799" anchor="ctr">
            <a:spAutoFit/>
          </a:bodyPr>
          <a:lstStyle>
            <a:lvl1pPr algn="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ct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457200" algn="ct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914400" algn="ct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1371600" algn="ct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1828800" algn="ct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2286000" algn="ct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2743200" algn="ct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3200400" algn="ct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3657600" algn="ct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449262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342900" marR="0" indent="114300" algn="l" defTabSz="449262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342900" marR="0" indent="571500" algn="l" defTabSz="449262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342900" marR="0" indent="1028700" algn="l" defTabSz="449262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342900" marR="0" indent="1485900" algn="l" defTabSz="449262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692400" marR="0" indent="-406400" algn="l" defTabSz="449262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149600" marR="0" indent="-406400" algn="l" defTabSz="449262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606800" marR="0" indent="-406400" algn="l" defTabSz="449262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64000" marR="0" indent="-406400" algn="l" defTabSz="449262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492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rdegnaprogrammazione.it/documenti/35_146_20200925091908.pd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sv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http://www.sardegnaprogrammazione.it/documenti/35_146_20200928164214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rdegnaprogrammazione.it/documenti/35_146_20201014160728.pdf" TargetMode="External"/><Relationship Id="rId7" Type="http://schemas.openxmlformats.org/officeDocument/2006/relationships/image" Target="../media/image11.sv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http://www.sardegnaprogrammazione.it/documenti/35_146_20201027151219.pdf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rdegnaprogrammazione.it/documenti/35_146_2020100809260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 Box 1"/>
          <p:cNvSpPr txBox="1"/>
          <p:nvPr/>
        </p:nvSpPr>
        <p:spPr>
          <a:xfrm>
            <a:off x="301292" y="3010912"/>
            <a:ext cx="6747788" cy="3093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4000">
                <a:solidFill>
                  <a:srgbClr val="EC9A4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La metodologia utilizzata per il coinvolgimento dei partner e i primi esiti.</a:t>
            </a: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4000">
                <a:solidFill>
                  <a:srgbClr val="EC9A4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L’esperienza della Regione Sardegna </a:t>
            </a:r>
          </a:p>
          <a:p>
            <a:pPr>
              <a:lnSpc>
                <a:spcPct val="80000"/>
              </a:lnSpc>
              <a:spcBef>
                <a:spcPts val="6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b="1">
                <a:solidFill>
                  <a:srgbClr val="376092"/>
                </a:solidFill>
              </a:defRPr>
            </a:pPr>
            <a:r>
              <a:t>Roberto Doneddu</a:t>
            </a:r>
          </a:p>
          <a:p>
            <a:pPr>
              <a:lnSpc>
                <a:spcPct val="80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b="1">
                <a:solidFill>
                  <a:srgbClr val="376092"/>
                </a:solidFill>
              </a:defRPr>
            </a:pPr>
            <a:r>
              <a:t>Autorità di Gestione POR FSE</a:t>
            </a:r>
          </a:p>
        </p:txBody>
      </p:sp>
      <p:sp>
        <p:nvSpPr>
          <p:cNvPr id="95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Text Box 1"/>
          <p:cNvSpPr txBox="1"/>
          <p:nvPr/>
        </p:nvSpPr>
        <p:spPr>
          <a:xfrm>
            <a:off x="238462" y="125870"/>
            <a:ext cx="8754834" cy="57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Fase 2 – Il percorso partenariale – Il format dei tavoli tematici </a:t>
            </a:r>
          </a:p>
        </p:txBody>
      </p:sp>
      <p:sp>
        <p:nvSpPr>
          <p:cNvPr id="351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  <p:pic>
        <p:nvPicPr>
          <p:cNvPr id="352" name="Elemento grafico 24" descr="Elemento grafico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747788"/>
            <a:ext cx="986074" cy="914401"/>
          </a:xfrm>
          <a:prstGeom prst="rect">
            <a:avLst/>
          </a:prstGeom>
          <a:ln w="12700">
            <a:miter lim="400000"/>
          </a:ln>
        </p:spPr>
      </p:pic>
      <p:sp>
        <p:nvSpPr>
          <p:cNvPr id="353" name="CasellaDiTesto 25"/>
          <p:cNvSpPr txBox="1"/>
          <p:nvPr/>
        </p:nvSpPr>
        <p:spPr>
          <a:xfrm>
            <a:off x="1115615" y="620688"/>
            <a:ext cx="7776865" cy="1218913"/>
          </a:xfrm>
          <a:prstGeom prst="rect">
            <a:avLst/>
          </a:prstGeom>
          <a:ln>
            <a:solidFill>
              <a:srgbClr val="F9B441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>
                <a:solidFill>
                  <a:srgbClr val="1F3B73"/>
                </a:solidFill>
              </a:defRPr>
            </a:pPr>
            <a:r>
              <a:t>Il </a:t>
            </a:r>
            <a:r>
              <a:rPr i="1"/>
              <a:t>format </a:t>
            </a:r>
            <a:r>
              <a:t>prescelto è quello del </a:t>
            </a:r>
            <a:r>
              <a:rPr b="1"/>
              <a:t>focus group</a:t>
            </a:r>
            <a:r>
              <a:t>, che permette, a partire dall’analisi delle policy proposta tramite il draft, di ragionare insieme su alcuni degli interventi che hanno caratterizzato il ciclo di programmazione in corso sulla base di alcune </a:t>
            </a:r>
            <a:r>
              <a:rPr b="1"/>
              <a:t>key questions </a:t>
            </a:r>
            <a:r>
              <a:t>che ci guidano nella discussione.</a:t>
            </a:r>
          </a:p>
        </p:txBody>
      </p:sp>
      <p:pic>
        <p:nvPicPr>
          <p:cNvPr id="354" name="Elemento grafico 26" descr="Elemento grafico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146104"/>
            <a:ext cx="986074" cy="914401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CasellaDiTesto 27"/>
          <p:cNvSpPr txBox="1"/>
          <p:nvPr/>
        </p:nvSpPr>
        <p:spPr>
          <a:xfrm>
            <a:off x="1115615" y="2145630"/>
            <a:ext cx="7776865" cy="926813"/>
          </a:xfrm>
          <a:prstGeom prst="rect">
            <a:avLst/>
          </a:prstGeom>
          <a:ln>
            <a:solidFill>
              <a:srgbClr val="3351A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>
                <a:solidFill>
                  <a:srgbClr val="1F3B73"/>
                </a:solidFill>
              </a:defRPr>
            </a:pPr>
            <a:r>
              <a:t>L’approccio seguito è quello delle </a:t>
            </a:r>
            <a:r>
              <a:rPr b="1"/>
              <a:t>lezioni apprese</a:t>
            </a:r>
            <a:r>
              <a:t>. Si parte dalle politiche dell’attuale ciclo di programmazione per riflettere su </a:t>
            </a:r>
            <a:r>
              <a:rPr b="1"/>
              <a:t>elementi di replicabilità </a:t>
            </a:r>
            <a:r>
              <a:t>e </a:t>
            </a:r>
            <a:r>
              <a:rPr b="1"/>
              <a:t>miglioramento delle policy </a:t>
            </a:r>
            <a:r>
              <a:t>e, al contempo, </a:t>
            </a:r>
            <a:r>
              <a:rPr b="1"/>
              <a:t>identificare gli errori da non ripetere</a:t>
            </a:r>
            <a:r>
              <a:t>.</a:t>
            </a:r>
          </a:p>
        </p:txBody>
      </p:sp>
      <p:grpSp>
        <p:nvGrpSpPr>
          <p:cNvPr id="358" name="Immagine 28"/>
          <p:cNvGrpSpPr/>
          <p:nvPr/>
        </p:nvGrpSpPr>
        <p:grpSpPr>
          <a:xfrm>
            <a:off x="117581" y="3439443"/>
            <a:ext cx="689006" cy="1069677"/>
            <a:chOff x="0" y="0"/>
            <a:chExt cx="689004" cy="1069675"/>
          </a:xfrm>
        </p:grpSpPr>
        <p:sp>
          <p:nvSpPr>
            <p:cNvPr id="356" name="Rettangolo"/>
            <p:cNvSpPr/>
            <p:nvPr/>
          </p:nvSpPr>
          <p:spPr>
            <a:xfrm>
              <a:off x="0" y="0"/>
              <a:ext cx="689005" cy="1069676"/>
            </a:xfrm>
            <a:prstGeom prst="rect">
              <a:avLst/>
            </a:pr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357" name="image13.tif" descr="image13.t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689005" cy="1069676"/>
            </a:xfrm>
            <a:prstGeom prst="rect">
              <a:avLst/>
            </a:prstGeom>
            <a:ln w="19050" cap="flat">
              <a:solidFill>
                <a:srgbClr val="3351A0"/>
              </a:solidFill>
              <a:prstDash val="solid"/>
              <a:round/>
            </a:ln>
            <a:effectLst/>
          </p:spPr>
        </p:pic>
      </p:grpSp>
      <p:sp>
        <p:nvSpPr>
          <p:cNvPr id="359" name="CasellaDiTesto 29"/>
          <p:cNvSpPr txBox="1"/>
          <p:nvPr/>
        </p:nvSpPr>
        <p:spPr>
          <a:xfrm>
            <a:off x="1115615" y="3534669"/>
            <a:ext cx="7776865" cy="926814"/>
          </a:xfrm>
          <a:prstGeom prst="rect">
            <a:avLst/>
          </a:prstGeom>
          <a:ln>
            <a:solidFill>
              <a:srgbClr val="F9B441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>
                <a:solidFill>
                  <a:srgbClr val="1F3B73"/>
                </a:solidFill>
              </a:defRPr>
            </a:pPr>
            <a:r>
              <a:t>I </a:t>
            </a:r>
            <a:r>
              <a:rPr b="1"/>
              <a:t>draft di policy </a:t>
            </a:r>
            <a:r>
              <a:t>non sono studi valutativi. </a:t>
            </a:r>
            <a:endParaRPr>
              <a:solidFill>
                <a:schemeClr val="accent3">
                  <a:lumOff val="44000"/>
                </a:schemeClr>
              </a:solidFill>
            </a:endParaRPr>
          </a:p>
          <a:p>
            <a:pPr algn="just">
              <a:defRPr>
                <a:solidFill>
                  <a:srgbClr val="1F3B73"/>
                </a:solidFill>
              </a:defRPr>
            </a:pPr>
            <a:r>
              <a:t>Sono strumenti </a:t>
            </a:r>
            <a:r>
              <a:rPr b="1"/>
              <a:t>aperti</a:t>
            </a:r>
            <a:r>
              <a:t> e </a:t>
            </a:r>
            <a:r>
              <a:rPr b="1"/>
              <a:t>in progress </a:t>
            </a:r>
            <a:r>
              <a:t>di cui, proprio in coerenza con l’approccio delle lezioni apprese, l’attenzione è puntata sugli </a:t>
            </a:r>
            <a:r>
              <a:rPr b="1"/>
              <a:t>aspetti qualitativi</a:t>
            </a:r>
            <a:r>
              <a:t>.  </a:t>
            </a:r>
          </a:p>
        </p:txBody>
      </p:sp>
      <p:sp>
        <p:nvSpPr>
          <p:cNvPr id="360" name="CasellaDiTesto 30"/>
          <p:cNvSpPr txBox="1"/>
          <p:nvPr/>
        </p:nvSpPr>
        <p:spPr>
          <a:xfrm>
            <a:off x="1115615" y="4809926"/>
            <a:ext cx="7776865" cy="926813"/>
          </a:xfrm>
          <a:prstGeom prst="rect">
            <a:avLst/>
          </a:prstGeom>
          <a:ln>
            <a:solidFill>
              <a:srgbClr val="3351A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>
                <a:solidFill>
                  <a:srgbClr val="1F3B73"/>
                </a:solidFill>
              </a:defRPr>
            </a:pPr>
            <a:r>
              <a:rPr dirty="0"/>
              <a:t>I </a:t>
            </a:r>
            <a:r>
              <a:rPr dirty="0" err="1"/>
              <a:t>lavori</a:t>
            </a:r>
            <a:r>
              <a:rPr dirty="0"/>
              <a:t> </a:t>
            </a:r>
            <a:r>
              <a:rPr dirty="0" err="1"/>
              <a:t>sono</a:t>
            </a:r>
            <a:r>
              <a:rPr dirty="0"/>
              <a:t> </a:t>
            </a:r>
            <a:r>
              <a:rPr dirty="0" err="1"/>
              <a:t>condotti</a:t>
            </a:r>
            <a:r>
              <a:rPr dirty="0"/>
              <a:t> </a:t>
            </a:r>
            <a:r>
              <a:rPr dirty="0" err="1"/>
              <a:t>dall’</a:t>
            </a:r>
            <a:r>
              <a:rPr b="1" dirty="0" err="1"/>
              <a:t>Assistenza</a:t>
            </a:r>
            <a:r>
              <a:rPr b="1" dirty="0"/>
              <a:t> </a:t>
            </a:r>
            <a:r>
              <a:rPr b="1" dirty="0" err="1"/>
              <a:t>tecnica</a:t>
            </a:r>
            <a:r>
              <a:rPr b="1" dirty="0"/>
              <a:t> del POR FSE</a:t>
            </a:r>
            <a:r>
              <a:rPr dirty="0"/>
              <a:t>, </a:t>
            </a:r>
            <a:r>
              <a:rPr dirty="0" err="1"/>
              <a:t>che</a:t>
            </a:r>
            <a:r>
              <a:rPr dirty="0"/>
              <a:t> in stretto </a:t>
            </a:r>
            <a:r>
              <a:rPr dirty="0" err="1"/>
              <a:t>raccordo</a:t>
            </a:r>
            <a:r>
              <a:rPr dirty="0"/>
              <a:t> con </a:t>
            </a:r>
            <a:r>
              <a:rPr dirty="0" err="1"/>
              <a:t>l’AdG</a:t>
            </a:r>
            <a:r>
              <a:rPr dirty="0"/>
              <a:t> e con la </a:t>
            </a:r>
            <a:r>
              <a:rPr dirty="0" err="1"/>
              <a:t>collaborazione</a:t>
            </a:r>
            <a:r>
              <a:rPr dirty="0"/>
              <a:t> </a:t>
            </a:r>
            <a:r>
              <a:rPr dirty="0" err="1"/>
              <a:t>degli</a:t>
            </a:r>
            <a:r>
              <a:rPr dirty="0"/>
              <a:t> </a:t>
            </a:r>
            <a:r>
              <a:rPr dirty="0" err="1"/>
              <a:t>RdA</a:t>
            </a:r>
            <a:r>
              <a:rPr dirty="0"/>
              <a:t>, ha </a:t>
            </a:r>
            <a:r>
              <a:rPr dirty="0" err="1"/>
              <a:t>curato</a:t>
            </a:r>
            <a:r>
              <a:rPr dirty="0"/>
              <a:t> il draft di policy. </a:t>
            </a:r>
            <a:r>
              <a:rPr dirty="0" err="1"/>
              <a:t>L’Autorità</a:t>
            </a:r>
            <a:r>
              <a:rPr dirty="0"/>
              <a:t> di </a:t>
            </a:r>
            <a:r>
              <a:rPr dirty="0" err="1"/>
              <a:t>Gestione</a:t>
            </a:r>
            <a:r>
              <a:rPr dirty="0"/>
              <a:t> è </a:t>
            </a:r>
            <a:r>
              <a:rPr dirty="0" err="1"/>
              <a:t>presente</a:t>
            </a:r>
            <a:r>
              <a:rPr dirty="0"/>
              <a:t>, ma </a:t>
            </a:r>
            <a:r>
              <a:rPr dirty="0" err="1"/>
              <a:t>si</a:t>
            </a:r>
            <a:r>
              <a:rPr dirty="0"/>
              <a:t> pone in una </a:t>
            </a:r>
            <a:r>
              <a:rPr dirty="0" err="1"/>
              <a:t>posizione</a:t>
            </a:r>
            <a:r>
              <a:rPr dirty="0"/>
              <a:t> di </a:t>
            </a:r>
            <a:r>
              <a:rPr b="1" dirty="0" err="1"/>
              <a:t>ascolto</a:t>
            </a:r>
            <a:r>
              <a:rPr dirty="0"/>
              <a:t>.</a:t>
            </a:r>
          </a:p>
        </p:txBody>
      </p:sp>
      <p:pic>
        <p:nvPicPr>
          <p:cNvPr id="361" name="Elemento grafico 31" descr="Elemento grafico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4797152"/>
            <a:ext cx="986074" cy="9144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Text Box 1"/>
          <p:cNvSpPr txBox="1"/>
          <p:nvPr/>
        </p:nvSpPr>
        <p:spPr>
          <a:xfrm>
            <a:off x="238462" y="125870"/>
            <a:ext cx="8754834" cy="57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Fase 2 – Il percorso partenariale – I primi esiti</a:t>
            </a:r>
          </a:p>
        </p:txBody>
      </p:sp>
      <p:sp>
        <p:nvSpPr>
          <p:cNvPr id="364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  <p:grpSp>
        <p:nvGrpSpPr>
          <p:cNvPr id="367" name="Rettangolo 13"/>
          <p:cNvGrpSpPr/>
          <p:nvPr/>
        </p:nvGrpSpPr>
        <p:grpSpPr>
          <a:xfrm>
            <a:off x="155666" y="564480"/>
            <a:ext cx="5143351" cy="595369"/>
            <a:chOff x="0" y="0"/>
            <a:chExt cx="5143349" cy="595367"/>
          </a:xfrm>
        </p:grpSpPr>
        <p:sp>
          <p:nvSpPr>
            <p:cNvPr id="365" name="Rettangolo"/>
            <p:cNvSpPr/>
            <p:nvPr/>
          </p:nvSpPr>
          <p:spPr>
            <a:xfrm>
              <a:off x="-1" y="-1"/>
              <a:ext cx="5143351" cy="595369"/>
            </a:xfrm>
            <a:prstGeom prst="rect">
              <a:avLst/>
            </a:prstGeom>
            <a:solidFill>
              <a:srgbClr val="4472C4"/>
            </a:solidFill>
            <a:ln w="12700" cap="flat">
              <a:solidFill>
                <a:srgbClr val="2F52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4400"/>
              <a:endParaRPr/>
            </a:p>
          </p:txBody>
        </p:sp>
        <p:sp>
          <p:nvSpPr>
            <p:cNvPr id="366" name="PO FSE 2014-2020 Regione Sardegna…"/>
            <p:cNvSpPr txBox="1"/>
            <p:nvPr/>
          </p:nvSpPr>
          <p:spPr>
            <a:xfrm>
              <a:off x="52069" y="36063"/>
              <a:ext cx="5039210" cy="523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 defTabSz="914400">
                <a:defRPr sz="1400" b="1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PO FSE 2014-2020 Regione Sardegna</a:t>
              </a:r>
            </a:p>
            <a:p>
              <a:pPr algn="ctr" defTabSz="914400">
                <a:defRPr sz="1400" b="1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ASSE I OCCUPAZIONE </a:t>
              </a:r>
            </a:p>
          </p:txBody>
        </p:sp>
      </p:grpSp>
      <p:grpSp>
        <p:nvGrpSpPr>
          <p:cNvPr id="370" name="Rettangolo con angoli arrotondati 14"/>
          <p:cNvGrpSpPr/>
          <p:nvPr/>
        </p:nvGrpSpPr>
        <p:grpSpPr>
          <a:xfrm>
            <a:off x="107504" y="1589626"/>
            <a:ext cx="2963864" cy="830264"/>
            <a:chOff x="0" y="0"/>
            <a:chExt cx="2963863" cy="830262"/>
          </a:xfrm>
        </p:grpSpPr>
        <p:sp>
          <p:nvSpPr>
            <p:cNvPr id="368" name="Rettangolo arrotondato"/>
            <p:cNvSpPr/>
            <p:nvPr/>
          </p:nvSpPr>
          <p:spPr>
            <a:xfrm>
              <a:off x="0" y="0"/>
              <a:ext cx="2963864" cy="830263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2F52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4400"/>
              <a:endParaRPr/>
            </a:p>
          </p:txBody>
        </p:sp>
        <p:sp>
          <p:nvSpPr>
            <p:cNvPr id="369" name="ANALISI DELLE POLICY"/>
            <p:cNvSpPr txBox="1"/>
            <p:nvPr/>
          </p:nvSpPr>
          <p:spPr>
            <a:xfrm>
              <a:off x="92599" y="261461"/>
              <a:ext cx="2778665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914400">
                <a:defRPr sz="1400" b="1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ANALISI DELLE POLICY</a:t>
              </a:r>
            </a:p>
          </p:txBody>
        </p:sp>
      </p:grpSp>
      <p:grpSp>
        <p:nvGrpSpPr>
          <p:cNvPr id="373" name="Rettangolo con angoli arrotondati 16"/>
          <p:cNvGrpSpPr/>
          <p:nvPr/>
        </p:nvGrpSpPr>
        <p:grpSpPr>
          <a:xfrm>
            <a:off x="3538477" y="1277151"/>
            <a:ext cx="1760539" cy="631826"/>
            <a:chOff x="0" y="0"/>
            <a:chExt cx="1760538" cy="631825"/>
          </a:xfrm>
        </p:grpSpPr>
        <p:sp>
          <p:nvSpPr>
            <p:cNvPr id="371" name="Rettangolo arrotondato"/>
            <p:cNvSpPr/>
            <p:nvPr/>
          </p:nvSpPr>
          <p:spPr>
            <a:xfrm>
              <a:off x="0" y="0"/>
              <a:ext cx="1760539" cy="631825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2F52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4400">
                <a:defRPr>
                  <a:solidFill>
                    <a:schemeClr val="accent3">
                      <a:lumOff val="44000"/>
                    </a:schemeClr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72" name="Incentivi all’occupazione"/>
            <p:cNvSpPr txBox="1"/>
            <p:nvPr/>
          </p:nvSpPr>
          <p:spPr>
            <a:xfrm>
              <a:off x="82912" y="92392"/>
              <a:ext cx="1594714" cy="447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 defTabSz="914400">
                <a:defRPr sz="1200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Incentivi all’occupazione</a:t>
              </a:r>
              <a:r>
                <a:rPr sz="1000">
                  <a:latin typeface="Arial"/>
                  <a:ea typeface="Arial"/>
                  <a:cs typeface="Arial"/>
                  <a:sym typeface="Arial"/>
                </a:rPr>
                <a:t> </a:t>
              </a:r>
            </a:p>
          </p:txBody>
        </p:sp>
      </p:grpSp>
      <p:grpSp>
        <p:nvGrpSpPr>
          <p:cNvPr id="376" name="Rettangolo con angoli arrotondati 17"/>
          <p:cNvGrpSpPr/>
          <p:nvPr/>
        </p:nvGrpSpPr>
        <p:grpSpPr>
          <a:xfrm>
            <a:off x="3538477" y="1986220"/>
            <a:ext cx="1760539" cy="631826"/>
            <a:chOff x="0" y="0"/>
            <a:chExt cx="1760538" cy="631825"/>
          </a:xfrm>
        </p:grpSpPr>
        <p:sp>
          <p:nvSpPr>
            <p:cNvPr id="374" name="Rettangolo arrotondato"/>
            <p:cNvSpPr/>
            <p:nvPr/>
          </p:nvSpPr>
          <p:spPr>
            <a:xfrm>
              <a:off x="0" y="0"/>
              <a:ext cx="1760539" cy="631825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2F52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4400"/>
              <a:endParaRPr/>
            </a:p>
          </p:txBody>
        </p:sp>
        <p:sp>
          <p:nvSpPr>
            <p:cNvPr id="375" name="Formazione per l’occupabilità"/>
            <p:cNvSpPr txBox="1"/>
            <p:nvPr/>
          </p:nvSpPr>
          <p:spPr>
            <a:xfrm>
              <a:off x="82912" y="90315"/>
              <a:ext cx="1594714" cy="4511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 defTabSz="914400">
                <a:defRPr sz="1200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Formazione</a:t>
              </a:r>
              <a:r>
                <a:rPr sz="1000"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t>per</a:t>
              </a:r>
              <a:r>
                <a:rPr sz="1000"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t>l’occupabilità</a:t>
              </a:r>
              <a:r>
                <a:rPr sz="1000">
                  <a:latin typeface="Arial"/>
                  <a:ea typeface="Arial"/>
                  <a:cs typeface="Arial"/>
                  <a:sym typeface="Arial"/>
                </a:rPr>
                <a:t> </a:t>
              </a:r>
            </a:p>
          </p:txBody>
        </p:sp>
      </p:grpSp>
      <p:grpSp>
        <p:nvGrpSpPr>
          <p:cNvPr id="379" name="Rettangolo con angoli arrotondati 18"/>
          <p:cNvGrpSpPr/>
          <p:nvPr/>
        </p:nvGrpSpPr>
        <p:grpSpPr>
          <a:xfrm>
            <a:off x="3538477" y="2693077"/>
            <a:ext cx="1812926" cy="555626"/>
            <a:chOff x="0" y="0"/>
            <a:chExt cx="1812925" cy="555625"/>
          </a:xfrm>
        </p:grpSpPr>
        <p:sp>
          <p:nvSpPr>
            <p:cNvPr id="377" name="Rettangolo arrotondato"/>
            <p:cNvSpPr/>
            <p:nvPr/>
          </p:nvSpPr>
          <p:spPr>
            <a:xfrm>
              <a:off x="0" y="0"/>
              <a:ext cx="1812925" cy="555625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12700" cap="flat">
              <a:solidFill>
                <a:srgbClr val="2F52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4400"/>
              <a:endParaRPr/>
            </a:p>
          </p:txBody>
        </p:sp>
        <p:sp>
          <p:nvSpPr>
            <p:cNvPr id="378" name="Conciliazione…"/>
            <p:cNvSpPr txBox="1"/>
            <p:nvPr/>
          </p:nvSpPr>
          <p:spPr>
            <a:xfrm>
              <a:off x="79192" y="52215"/>
              <a:ext cx="1654541" cy="4511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 defTabSz="914400">
                <a:defRPr sz="1200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Conciliazione</a:t>
              </a:r>
              <a:r>
                <a:rPr sz="1000">
                  <a:latin typeface="Arial"/>
                  <a:ea typeface="Arial"/>
                  <a:cs typeface="Arial"/>
                  <a:sym typeface="Arial"/>
                </a:rPr>
                <a:t> </a:t>
              </a:r>
            </a:p>
            <a:p>
              <a:pPr algn="ctr" defTabSz="914400">
                <a:defRPr sz="1200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vita-lavoro</a:t>
              </a:r>
            </a:p>
          </p:txBody>
        </p:sp>
      </p:grpSp>
      <p:grpSp>
        <p:nvGrpSpPr>
          <p:cNvPr id="382" name="Fumetto: rettangolo 19"/>
          <p:cNvGrpSpPr/>
          <p:nvPr/>
        </p:nvGrpSpPr>
        <p:grpSpPr>
          <a:xfrm>
            <a:off x="5454684" y="504725"/>
            <a:ext cx="3503269" cy="804473"/>
            <a:chOff x="0" y="0"/>
            <a:chExt cx="3503267" cy="804472"/>
          </a:xfrm>
        </p:grpSpPr>
        <p:sp>
          <p:nvSpPr>
            <p:cNvPr id="380" name="Forma"/>
            <p:cNvSpPr/>
            <p:nvPr/>
          </p:nvSpPr>
          <p:spPr>
            <a:xfrm>
              <a:off x="0" y="0"/>
              <a:ext cx="3503268" cy="804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9200"/>
                  </a:ln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0" y="19200"/>
                  </a:lnTo>
                  <a:lnTo>
                    <a:pt x="0" y="11200"/>
                  </a:lnTo>
                  <a:close/>
                </a:path>
              </a:pathLst>
            </a:custGeom>
            <a:solidFill>
              <a:srgbClr val="FFC000"/>
            </a:solidFill>
            <a:ln w="12700" cap="flat">
              <a:solidFill>
                <a:srgbClr val="2F52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4400"/>
              <a:endParaRPr/>
            </a:p>
          </p:txBody>
        </p:sp>
        <p:sp>
          <p:nvSpPr>
            <p:cNvPr id="381" name="CONTESTO SOCIOECONOMICO"/>
            <p:cNvSpPr txBox="1"/>
            <p:nvPr/>
          </p:nvSpPr>
          <p:spPr>
            <a:xfrm>
              <a:off x="52069" y="222923"/>
              <a:ext cx="3399129" cy="269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 defTabSz="914400"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CONTESTO</a:t>
              </a:r>
              <a:r>
                <a:rPr sz="1000"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t>SOCIOECONOMICO</a:t>
              </a:r>
            </a:p>
          </p:txBody>
        </p:sp>
      </p:grpSp>
      <p:grpSp>
        <p:nvGrpSpPr>
          <p:cNvPr id="385" name="Callout: freccia in giù 20"/>
          <p:cNvGrpSpPr/>
          <p:nvPr/>
        </p:nvGrpSpPr>
        <p:grpSpPr>
          <a:xfrm>
            <a:off x="5475199" y="1276568"/>
            <a:ext cx="3547345" cy="1864401"/>
            <a:chOff x="0" y="0"/>
            <a:chExt cx="3547343" cy="1864399"/>
          </a:xfrm>
        </p:grpSpPr>
        <p:sp>
          <p:nvSpPr>
            <p:cNvPr id="383" name="Forma"/>
            <p:cNvSpPr/>
            <p:nvPr/>
          </p:nvSpPr>
          <p:spPr>
            <a:xfrm>
              <a:off x="0" y="152589"/>
              <a:ext cx="3547344" cy="1711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4035"/>
                  </a:lnTo>
                  <a:lnTo>
                    <a:pt x="12960" y="14035"/>
                  </a:lnTo>
                  <a:lnTo>
                    <a:pt x="12960" y="16200"/>
                  </a:lnTo>
                  <a:lnTo>
                    <a:pt x="16870" y="16200"/>
                  </a:lnTo>
                  <a:lnTo>
                    <a:pt x="10800" y="21600"/>
                  </a:lnTo>
                  <a:lnTo>
                    <a:pt x="4730" y="16200"/>
                  </a:lnTo>
                  <a:lnTo>
                    <a:pt x="8640" y="16200"/>
                  </a:lnTo>
                  <a:lnTo>
                    <a:pt x="8640" y="14035"/>
                  </a:lnTo>
                  <a:lnTo>
                    <a:pt x="0" y="14035"/>
                  </a:lnTo>
                  <a:close/>
                </a:path>
              </a:pathLst>
            </a:custGeom>
            <a:solidFill>
              <a:srgbClr val="FFC000"/>
            </a:solidFill>
            <a:ln w="12700" cap="flat">
              <a:solidFill>
                <a:srgbClr val="2F52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914400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84" name="Programmazione della politica di coesione…"/>
            <p:cNvSpPr txBox="1"/>
            <p:nvPr/>
          </p:nvSpPr>
          <p:spPr>
            <a:xfrm>
              <a:off x="52069" y="0"/>
              <a:ext cx="3443205" cy="14174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 defTabSz="914400">
                <a:defRPr sz="1200">
                  <a:solidFill>
                    <a:srgbClr val="FF990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endParaRPr/>
            </a:p>
            <a:p>
              <a:pPr algn="ctr" defTabSz="914400"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Programmazione della politica di coesione </a:t>
              </a:r>
            </a:p>
            <a:p>
              <a:pPr algn="ctr" defTabSz="914400"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2021 – 2027</a:t>
              </a:r>
            </a:p>
            <a:p>
              <a:pPr defTabSz="914400"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Programma regionale di sviluppo 2020.2024</a:t>
              </a:r>
            </a:p>
            <a:p>
              <a:pPr defTabSz="914400">
                <a:defRPr sz="1200" i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Strategia 4. Identità sociale, del lavoro e della salute Identità professionale del lavoro</a:t>
              </a:r>
            </a:p>
          </p:txBody>
        </p:sp>
      </p:grpSp>
      <p:grpSp>
        <p:nvGrpSpPr>
          <p:cNvPr id="388" name="Fumetto: rettangolo con angoli arrotondati 22"/>
          <p:cNvGrpSpPr/>
          <p:nvPr/>
        </p:nvGrpSpPr>
        <p:grpSpPr>
          <a:xfrm>
            <a:off x="134271" y="3573016"/>
            <a:ext cx="3141586" cy="1565968"/>
            <a:chOff x="0" y="0"/>
            <a:chExt cx="3141584" cy="1565967"/>
          </a:xfrm>
        </p:grpSpPr>
        <p:sp>
          <p:nvSpPr>
            <p:cNvPr id="386" name="Forma"/>
            <p:cNvSpPr/>
            <p:nvPr/>
          </p:nvSpPr>
          <p:spPr>
            <a:xfrm>
              <a:off x="0" y="0"/>
              <a:ext cx="3141585" cy="1494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200"/>
                  </a:moveTo>
                  <a:cubicBezTo>
                    <a:pt x="0" y="1433"/>
                    <a:pt x="681" y="0"/>
                    <a:pt x="1522" y="0"/>
                  </a:cubicBezTo>
                  <a:lnTo>
                    <a:pt x="3600" y="0"/>
                  </a:lnTo>
                  <a:lnTo>
                    <a:pt x="20078" y="0"/>
                  </a:lnTo>
                  <a:cubicBezTo>
                    <a:pt x="20919" y="0"/>
                    <a:pt x="21600" y="1433"/>
                    <a:pt x="21600" y="3200"/>
                  </a:cubicBezTo>
                  <a:lnTo>
                    <a:pt x="21600" y="16000"/>
                  </a:lnTo>
                  <a:cubicBezTo>
                    <a:pt x="21600" y="17767"/>
                    <a:pt x="20919" y="19200"/>
                    <a:pt x="20078" y="19200"/>
                  </a:cubicBez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1522" y="19200"/>
                  </a:lnTo>
                  <a:cubicBezTo>
                    <a:pt x="681" y="19200"/>
                    <a:pt x="0" y="17767"/>
                    <a:pt x="0" y="16000"/>
                  </a:cubicBezTo>
                  <a:lnTo>
                    <a:pt x="0" y="16000"/>
                  </a:lnTo>
                  <a:lnTo>
                    <a:pt x="0" y="1120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5400" cap="flat">
              <a:solidFill>
                <a:srgbClr val="F9B441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 defTabSz="449262"/>
              <a:endParaRPr/>
            </a:p>
          </p:txBody>
        </p:sp>
        <p:sp>
          <p:nvSpPr>
            <p:cNvPr id="387" name="CHIAVI DI LETTURA E INTERPRETAZIONE DERIVANTE DALL’EXPERTISE PARTERNARIALE"/>
            <p:cNvSpPr txBox="1"/>
            <p:nvPr/>
          </p:nvSpPr>
          <p:spPr>
            <a:xfrm>
              <a:off x="77528" y="77529"/>
              <a:ext cx="2986528" cy="1488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 defTabSz="449262">
                <a:defRPr b="1"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CHIAVI DI LETTURA E INTERPRETAZIONE DERIVANTE DALL’EXPERTISE PARTERNARIALE </a:t>
              </a:r>
            </a:p>
          </p:txBody>
        </p:sp>
      </p:grpSp>
      <p:grpSp>
        <p:nvGrpSpPr>
          <p:cNvPr id="393" name="Rettangolo ad angolo ripiegato 23"/>
          <p:cNvGrpSpPr/>
          <p:nvPr/>
        </p:nvGrpSpPr>
        <p:grpSpPr>
          <a:xfrm>
            <a:off x="151470" y="5135391"/>
            <a:ext cx="3037740" cy="1101922"/>
            <a:chOff x="0" y="0"/>
            <a:chExt cx="3037738" cy="1101921"/>
          </a:xfrm>
        </p:grpSpPr>
        <p:grpSp>
          <p:nvGrpSpPr>
            <p:cNvPr id="391" name="Gruppo"/>
            <p:cNvGrpSpPr/>
            <p:nvPr/>
          </p:nvGrpSpPr>
          <p:grpSpPr>
            <a:xfrm>
              <a:off x="0" y="-1"/>
              <a:ext cx="3037739" cy="1101923"/>
              <a:chOff x="0" y="0"/>
              <a:chExt cx="3037738" cy="1101921"/>
            </a:xfrm>
          </p:grpSpPr>
          <p:sp>
            <p:nvSpPr>
              <p:cNvPr id="389" name="Forma"/>
              <p:cNvSpPr/>
              <p:nvPr/>
            </p:nvSpPr>
            <p:spPr>
              <a:xfrm>
                <a:off x="0" y="-1"/>
                <a:ext cx="3037739" cy="11019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18000"/>
                    </a:lnTo>
                    <a:lnTo>
                      <a:pt x="20294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ctr" defTabSz="449262"/>
                <a:endParaRPr/>
              </a:p>
            </p:txBody>
          </p:sp>
          <p:sp>
            <p:nvSpPr>
              <p:cNvPr id="390" name="Triangolo"/>
              <p:cNvSpPr/>
              <p:nvPr/>
            </p:nvSpPr>
            <p:spPr>
              <a:xfrm>
                <a:off x="2854081" y="918264"/>
                <a:ext cx="183658" cy="183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4320" y="432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ctr" defTabSz="449262"/>
                <a:endParaRPr/>
              </a:p>
            </p:txBody>
          </p:sp>
        </p:grpSp>
        <p:sp>
          <p:nvSpPr>
            <p:cNvPr id="392" name="IDEE…"/>
            <p:cNvSpPr txBox="1"/>
            <p:nvPr/>
          </p:nvSpPr>
          <p:spPr>
            <a:xfrm>
              <a:off x="0" y="-1"/>
              <a:ext cx="3037739" cy="929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/>
            <a:p>
              <a:pPr algn="ctr" defTabSz="449262">
                <a:defRPr b="1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IDEE</a:t>
              </a:r>
            </a:p>
            <a:p>
              <a:pPr algn="ctr" defTabSz="449262">
                <a:defRPr b="1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ORIENTAMENTI </a:t>
              </a:r>
            </a:p>
            <a:p>
              <a:pPr algn="ctr" defTabSz="449262">
                <a:defRPr b="1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PROPOSTE</a:t>
              </a:r>
            </a:p>
          </p:txBody>
        </p:sp>
      </p:grpSp>
      <p:sp>
        <p:nvSpPr>
          <p:cNvPr id="394" name="Connettore diritto 33"/>
          <p:cNvSpPr/>
          <p:nvPr/>
        </p:nvSpPr>
        <p:spPr>
          <a:xfrm flipH="1">
            <a:off x="3195180" y="1610932"/>
            <a:ext cx="1" cy="1359958"/>
          </a:xfrm>
          <a:prstGeom prst="line">
            <a:avLst/>
          </a:prstGeom>
          <a:ln w="25400">
            <a:solidFill>
              <a:srgbClr val="F9B44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395" name="Connettore 2 34"/>
          <p:cNvSpPr/>
          <p:nvPr/>
        </p:nvSpPr>
        <p:spPr>
          <a:xfrm>
            <a:off x="3195179" y="1610932"/>
            <a:ext cx="343299" cy="1"/>
          </a:xfrm>
          <a:prstGeom prst="line">
            <a:avLst/>
          </a:prstGeom>
          <a:ln w="25400">
            <a:solidFill>
              <a:srgbClr val="F9B441"/>
            </a:solidFill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396" name="Connettore 2 35"/>
          <p:cNvSpPr/>
          <p:nvPr/>
        </p:nvSpPr>
        <p:spPr>
          <a:xfrm>
            <a:off x="3136619" y="2302132"/>
            <a:ext cx="401859" cy="1"/>
          </a:xfrm>
          <a:prstGeom prst="line">
            <a:avLst/>
          </a:prstGeom>
          <a:ln w="25400">
            <a:solidFill>
              <a:srgbClr val="F9B441"/>
            </a:solidFill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397" name="Connettore 2 36"/>
          <p:cNvSpPr/>
          <p:nvPr/>
        </p:nvSpPr>
        <p:spPr>
          <a:xfrm>
            <a:off x="3195179" y="2970889"/>
            <a:ext cx="343298" cy="2"/>
          </a:xfrm>
          <a:prstGeom prst="line">
            <a:avLst/>
          </a:prstGeom>
          <a:ln w="25400">
            <a:solidFill>
              <a:srgbClr val="F9B441"/>
            </a:solidFill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sp>
        <p:nvSpPr>
          <p:cNvPr id="398" name="Connettore 2 37"/>
          <p:cNvSpPr/>
          <p:nvPr/>
        </p:nvSpPr>
        <p:spPr>
          <a:xfrm>
            <a:off x="1775223" y="2492896"/>
            <a:ext cx="1" cy="879940"/>
          </a:xfrm>
          <a:prstGeom prst="line">
            <a:avLst/>
          </a:prstGeom>
          <a:ln w="25400">
            <a:solidFill>
              <a:srgbClr val="F9B441"/>
            </a:solidFill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endParaRPr/>
          </a:p>
        </p:txBody>
      </p:sp>
      <p:pic>
        <p:nvPicPr>
          <p:cNvPr id="399" name="table" descr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8" y="3372834"/>
            <a:ext cx="5610086" cy="2980441"/>
          </a:xfrm>
          <a:prstGeom prst="rect">
            <a:avLst/>
          </a:prstGeom>
          <a:ln w="12700">
            <a:miter lim="400000"/>
          </a:ln>
        </p:spPr>
      </p:pic>
      <p:sp>
        <p:nvSpPr>
          <p:cNvPr id="400" name="CasellaDiTesto 10"/>
          <p:cNvSpPr txBox="1"/>
          <p:nvPr/>
        </p:nvSpPr>
        <p:spPr>
          <a:xfrm rot="2041348">
            <a:off x="6404603" y="4428749"/>
            <a:ext cx="2176429" cy="945863"/>
          </a:xfrm>
          <a:prstGeom prst="rect">
            <a:avLst/>
          </a:prstGeom>
          <a:solidFill>
            <a:schemeClr val="accent3">
              <a:lumOff val="44000"/>
            </a:schemeClr>
          </a:solidFill>
          <a:ln w="28575">
            <a:solidFill>
              <a:srgbClr val="C00000"/>
            </a:solidFill>
            <a:prstDash val="dashDot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solidFill>
                  <a:srgbClr val="1F3B73"/>
                </a:solidFill>
              </a:defRPr>
            </a:lvl1pPr>
          </a:lstStyle>
          <a:p>
            <a:r>
              <a:t>Un esempio: Destinazione Sardegna Lavoro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Text Box 1"/>
          <p:cNvSpPr txBox="1"/>
          <p:nvPr/>
        </p:nvSpPr>
        <p:spPr>
          <a:xfrm>
            <a:off x="238462" y="125870"/>
            <a:ext cx="8754834" cy="57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Fase 2 – Il percorso partenariale – Il questionario</a:t>
            </a:r>
          </a:p>
        </p:txBody>
      </p:sp>
      <p:sp>
        <p:nvSpPr>
          <p:cNvPr id="403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  <p:sp>
        <p:nvSpPr>
          <p:cNvPr id="404" name="CasellaDiTesto 2"/>
          <p:cNvSpPr txBox="1"/>
          <p:nvPr/>
        </p:nvSpPr>
        <p:spPr>
          <a:xfrm>
            <a:off x="323528" y="620687"/>
            <a:ext cx="8568954" cy="1803114"/>
          </a:xfrm>
          <a:prstGeom prst="rect">
            <a:avLst/>
          </a:prstGeom>
          <a:ln>
            <a:solidFill>
              <a:srgbClr val="F9B441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>
                <a:solidFill>
                  <a:srgbClr val="1F3B73"/>
                </a:solidFill>
              </a:defRPr>
            </a:pPr>
            <a:r>
              <a:t>I Tavoli Tematici permettono di esprimere «reazioni a caldo» e sono focalizzati su una rosa limitata di interventi scelti rispondenti, tra gli altri, a criteri di rilevanza strategica e/o finanziaria.</a:t>
            </a:r>
            <a:endParaRPr>
              <a:solidFill>
                <a:schemeClr val="accent3">
                  <a:lumOff val="44000"/>
                </a:schemeClr>
              </a:solidFill>
            </a:endParaRPr>
          </a:p>
          <a:p>
            <a:pPr algn="just">
              <a:defRPr>
                <a:solidFill>
                  <a:srgbClr val="1F3B73"/>
                </a:solidFill>
              </a:defRPr>
            </a:pPr>
            <a:r>
              <a:t>Per ampliare il campo di indagine e consentire al partenariato di esprimere un’opinione « a freddo » verrà somministrato un secondo </a:t>
            </a:r>
            <a:r>
              <a:rPr b="1"/>
              <a:t>questionario</a:t>
            </a:r>
            <a:r>
              <a:t> tra l’ultimo tavolo tematico e l’assemblea plenaria finale.</a:t>
            </a:r>
          </a:p>
        </p:txBody>
      </p:sp>
      <p:grpSp>
        <p:nvGrpSpPr>
          <p:cNvPr id="410" name="Elemento grafico 6"/>
          <p:cNvGrpSpPr/>
          <p:nvPr/>
        </p:nvGrpSpPr>
        <p:grpSpPr>
          <a:xfrm>
            <a:off x="2314785" y="2654351"/>
            <a:ext cx="675716" cy="762002"/>
            <a:chOff x="0" y="0"/>
            <a:chExt cx="675715" cy="762001"/>
          </a:xfrm>
        </p:grpSpPr>
        <p:sp>
          <p:nvSpPr>
            <p:cNvPr id="405" name="Figura a mano libera: forma 8"/>
            <p:cNvSpPr/>
            <p:nvPr/>
          </p:nvSpPr>
          <p:spPr>
            <a:xfrm>
              <a:off x="85737" y="262891"/>
              <a:ext cx="171451" cy="171451"/>
            </a:xfrm>
            <a:prstGeom prst="ellipse">
              <a:avLst/>
            </a:prstGeom>
            <a:solidFill>
              <a:srgbClr val="3351A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406" name="Figura a mano libera: forma 9"/>
            <p:cNvSpPr/>
            <p:nvPr/>
          </p:nvSpPr>
          <p:spPr>
            <a:xfrm>
              <a:off x="228612" y="590551"/>
              <a:ext cx="342913" cy="171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0" h="21600" extrusionOk="0">
                  <a:moveTo>
                    <a:pt x="21579" y="21600"/>
                  </a:moveTo>
                  <a:lnTo>
                    <a:pt x="21579" y="10800"/>
                  </a:lnTo>
                  <a:cubicBezTo>
                    <a:pt x="21600" y="9091"/>
                    <a:pt x="21196" y="7472"/>
                    <a:pt x="20500" y="6480"/>
                  </a:cubicBezTo>
                  <a:cubicBezTo>
                    <a:pt x="18948" y="4045"/>
                    <a:pt x="17147" y="2325"/>
                    <a:pt x="15225" y="1440"/>
                  </a:cubicBezTo>
                  <a:cubicBezTo>
                    <a:pt x="13785" y="572"/>
                    <a:pt x="12293" y="87"/>
                    <a:pt x="10789" y="0"/>
                  </a:cubicBezTo>
                  <a:cubicBezTo>
                    <a:pt x="9282" y="10"/>
                    <a:pt x="7785" y="496"/>
                    <a:pt x="6354" y="1440"/>
                  </a:cubicBezTo>
                  <a:cubicBezTo>
                    <a:pt x="4460" y="2482"/>
                    <a:pt x="2674" y="4188"/>
                    <a:pt x="1079" y="6480"/>
                  </a:cubicBezTo>
                  <a:cubicBezTo>
                    <a:pt x="403" y="7506"/>
                    <a:pt x="5" y="9102"/>
                    <a:pt x="0" y="108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3351A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407" name="Figura a mano libera: forma 10"/>
            <p:cNvSpPr/>
            <p:nvPr/>
          </p:nvSpPr>
          <p:spPr>
            <a:xfrm>
              <a:off x="314337" y="396241"/>
              <a:ext cx="171451" cy="171451"/>
            </a:xfrm>
            <a:prstGeom prst="ellipse">
              <a:avLst/>
            </a:prstGeom>
            <a:solidFill>
              <a:srgbClr val="3351A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408" name="Figura a mano libera: forma 11"/>
            <p:cNvSpPr/>
            <p:nvPr/>
          </p:nvSpPr>
          <p:spPr>
            <a:xfrm>
              <a:off x="0" y="457201"/>
              <a:ext cx="310528" cy="171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8" h="21600" extrusionOk="0">
                  <a:moveTo>
                    <a:pt x="15489" y="19440"/>
                  </a:moveTo>
                  <a:cubicBezTo>
                    <a:pt x="17347" y="17035"/>
                    <a:pt x="19402" y="15173"/>
                    <a:pt x="21578" y="13920"/>
                  </a:cubicBezTo>
                  <a:cubicBezTo>
                    <a:pt x="20077" y="11072"/>
                    <a:pt x="19226" y="7299"/>
                    <a:pt x="19195" y="3360"/>
                  </a:cubicBezTo>
                  <a:lnTo>
                    <a:pt x="19195" y="2880"/>
                  </a:lnTo>
                  <a:cubicBezTo>
                    <a:pt x="18422" y="2293"/>
                    <a:pt x="17626" y="1811"/>
                    <a:pt x="16813" y="1440"/>
                  </a:cubicBezTo>
                  <a:cubicBezTo>
                    <a:pt x="15222" y="572"/>
                    <a:pt x="13575" y="87"/>
                    <a:pt x="11915" y="0"/>
                  </a:cubicBezTo>
                  <a:cubicBezTo>
                    <a:pt x="10251" y="10"/>
                    <a:pt x="8598" y="496"/>
                    <a:pt x="7017" y="1440"/>
                  </a:cubicBezTo>
                  <a:cubicBezTo>
                    <a:pt x="4948" y="2583"/>
                    <a:pt x="2984" y="4282"/>
                    <a:pt x="1193" y="6480"/>
                  </a:cubicBezTo>
                  <a:cubicBezTo>
                    <a:pt x="424" y="7472"/>
                    <a:pt x="-22" y="9091"/>
                    <a:pt x="1" y="10800"/>
                  </a:cubicBezTo>
                  <a:lnTo>
                    <a:pt x="1" y="21600"/>
                  </a:lnTo>
                  <a:lnTo>
                    <a:pt x="14297" y="21600"/>
                  </a:lnTo>
                  <a:cubicBezTo>
                    <a:pt x="14626" y="20765"/>
                    <a:pt x="15028" y="20035"/>
                    <a:pt x="15489" y="19440"/>
                  </a:cubicBezTo>
                  <a:close/>
                </a:path>
              </a:pathLst>
            </a:custGeom>
            <a:solidFill>
              <a:srgbClr val="3351A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409" name="Figura a mano libera: forma 12"/>
            <p:cNvSpPr/>
            <p:nvPr/>
          </p:nvSpPr>
          <p:spPr>
            <a:xfrm>
              <a:off x="276233" y="0"/>
              <a:ext cx="399483" cy="366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21600" extrusionOk="0">
                  <a:moveTo>
                    <a:pt x="20513" y="0"/>
                  </a:moveTo>
                  <a:lnTo>
                    <a:pt x="1071" y="0"/>
                  </a:lnTo>
                  <a:cubicBezTo>
                    <a:pt x="477" y="3"/>
                    <a:pt x="-2" y="531"/>
                    <a:pt x="0" y="1180"/>
                  </a:cubicBezTo>
                  <a:cubicBezTo>
                    <a:pt x="0" y="1182"/>
                    <a:pt x="0" y="1184"/>
                    <a:pt x="1" y="1186"/>
                  </a:cubicBezTo>
                  <a:lnTo>
                    <a:pt x="1" y="15655"/>
                  </a:lnTo>
                  <a:cubicBezTo>
                    <a:pt x="-11" y="16307"/>
                    <a:pt x="464" y="16845"/>
                    <a:pt x="1060" y="16857"/>
                  </a:cubicBezTo>
                  <a:cubicBezTo>
                    <a:pt x="1061" y="16857"/>
                    <a:pt x="1061" y="16857"/>
                    <a:pt x="1061" y="16857"/>
                  </a:cubicBezTo>
                  <a:lnTo>
                    <a:pt x="4149" y="16857"/>
                  </a:lnTo>
                  <a:lnTo>
                    <a:pt x="4149" y="21600"/>
                  </a:lnTo>
                  <a:lnTo>
                    <a:pt x="8427" y="16857"/>
                  </a:lnTo>
                  <a:lnTo>
                    <a:pt x="20513" y="16857"/>
                  </a:lnTo>
                  <a:cubicBezTo>
                    <a:pt x="21109" y="16851"/>
                    <a:pt x="21589" y="16322"/>
                    <a:pt x="21589" y="15672"/>
                  </a:cubicBezTo>
                  <a:lnTo>
                    <a:pt x="21589" y="1186"/>
                  </a:lnTo>
                  <a:cubicBezTo>
                    <a:pt x="21589" y="535"/>
                    <a:pt x="21109" y="6"/>
                    <a:pt x="20513" y="0"/>
                  </a:cubicBezTo>
                  <a:close/>
                  <a:moveTo>
                    <a:pt x="10702" y="14750"/>
                  </a:moveTo>
                  <a:cubicBezTo>
                    <a:pt x="10071" y="14750"/>
                    <a:pt x="9559" y="14192"/>
                    <a:pt x="9559" y="13503"/>
                  </a:cubicBezTo>
                  <a:cubicBezTo>
                    <a:pt x="9559" y="12814"/>
                    <a:pt x="10071" y="12255"/>
                    <a:pt x="10702" y="12255"/>
                  </a:cubicBezTo>
                  <a:cubicBezTo>
                    <a:pt x="11327" y="12255"/>
                    <a:pt x="11836" y="12804"/>
                    <a:pt x="11845" y="13486"/>
                  </a:cubicBezTo>
                  <a:cubicBezTo>
                    <a:pt x="11856" y="14172"/>
                    <a:pt x="11357" y="14738"/>
                    <a:pt x="10728" y="14751"/>
                  </a:cubicBezTo>
                  <a:cubicBezTo>
                    <a:pt x="10711" y="14751"/>
                    <a:pt x="10694" y="14751"/>
                    <a:pt x="10676" y="14750"/>
                  </a:cubicBezTo>
                  <a:close/>
                  <a:moveTo>
                    <a:pt x="14264" y="6001"/>
                  </a:moveTo>
                  <a:lnTo>
                    <a:pt x="14264" y="6142"/>
                  </a:lnTo>
                  <a:lnTo>
                    <a:pt x="12797" y="6142"/>
                  </a:lnTo>
                  <a:lnTo>
                    <a:pt x="12797" y="6001"/>
                  </a:lnTo>
                  <a:cubicBezTo>
                    <a:pt x="12807" y="5872"/>
                    <a:pt x="12807" y="5743"/>
                    <a:pt x="12797" y="5614"/>
                  </a:cubicBezTo>
                  <a:cubicBezTo>
                    <a:pt x="12699" y="4458"/>
                    <a:pt x="11762" y="3607"/>
                    <a:pt x="10703" y="3714"/>
                  </a:cubicBezTo>
                  <a:cubicBezTo>
                    <a:pt x="10703" y="3714"/>
                    <a:pt x="10702" y="3714"/>
                    <a:pt x="10702" y="3714"/>
                  </a:cubicBezTo>
                  <a:lnTo>
                    <a:pt x="10625" y="3714"/>
                  </a:lnTo>
                  <a:cubicBezTo>
                    <a:pt x="9488" y="3736"/>
                    <a:pt x="8582" y="4759"/>
                    <a:pt x="8602" y="6001"/>
                  </a:cubicBezTo>
                  <a:cubicBezTo>
                    <a:pt x="8602" y="6001"/>
                    <a:pt x="8602" y="6001"/>
                    <a:pt x="8602" y="6001"/>
                  </a:cubicBezTo>
                  <a:cubicBezTo>
                    <a:pt x="8602" y="7254"/>
                    <a:pt x="9426" y="8069"/>
                    <a:pt x="10702" y="8069"/>
                  </a:cubicBezTo>
                  <a:lnTo>
                    <a:pt x="11433" y="8069"/>
                  </a:lnTo>
                  <a:lnTo>
                    <a:pt x="11433" y="11379"/>
                  </a:lnTo>
                  <a:lnTo>
                    <a:pt x="9966" y="11379"/>
                  </a:lnTo>
                  <a:lnTo>
                    <a:pt x="9966" y="9609"/>
                  </a:lnTo>
                  <a:cubicBezTo>
                    <a:pt x="8311" y="9383"/>
                    <a:pt x="7085" y="7821"/>
                    <a:pt x="7135" y="6001"/>
                  </a:cubicBezTo>
                  <a:lnTo>
                    <a:pt x="7135" y="5911"/>
                  </a:lnTo>
                  <a:cubicBezTo>
                    <a:pt x="7160" y="3787"/>
                    <a:pt x="8756" y="2085"/>
                    <a:pt x="10702" y="2107"/>
                  </a:cubicBezTo>
                  <a:cubicBezTo>
                    <a:pt x="12561" y="1989"/>
                    <a:pt x="14156" y="3538"/>
                    <a:pt x="14264" y="5567"/>
                  </a:cubicBezTo>
                  <a:cubicBezTo>
                    <a:pt x="14272" y="5712"/>
                    <a:pt x="14272" y="5857"/>
                    <a:pt x="14264" y="6001"/>
                  </a:cubicBezTo>
                  <a:close/>
                </a:path>
              </a:pathLst>
            </a:custGeom>
            <a:solidFill>
              <a:srgbClr val="3351A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  <p:grpSp>
        <p:nvGrpSpPr>
          <p:cNvPr id="413" name="Rettangolo 13"/>
          <p:cNvGrpSpPr/>
          <p:nvPr/>
        </p:nvGrpSpPr>
        <p:grpSpPr>
          <a:xfrm>
            <a:off x="3275855" y="2578152"/>
            <a:ext cx="3242834" cy="850848"/>
            <a:chOff x="0" y="0"/>
            <a:chExt cx="3242833" cy="850846"/>
          </a:xfrm>
        </p:grpSpPr>
        <p:sp>
          <p:nvSpPr>
            <p:cNvPr id="411" name="Rettangolo"/>
            <p:cNvSpPr/>
            <p:nvPr/>
          </p:nvSpPr>
          <p:spPr>
            <a:xfrm>
              <a:off x="-1" y="0"/>
              <a:ext cx="3242835" cy="850847"/>
            </a:xfrm>
            <a:prstGeom prst="rect">
              <a:avLst/>
            </a:prstGeom>
            <a:solidFill>
              <a:srgbClr val="F9B441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>
                  <a:solidFill>
                    <a:srgbClr val="1F3B73"/>
                  </a:solidFill>
                </a:defRPr>
              </a:pPr>
              <a:endParaRPr/>
            </a:p>
          </p:txBody>
        </p:sp>
        <p:sp>
          <p:nvSpPr>
            <p:cNvPr id="412" name="Cosa verrà indagato"/>
            <p:cNvSpPr txBox="1"/>
            <p:nvPr/>
          </p:nvSpPr>
          <p:spPr>
            <a:xfrm>
              <a:off x="50482" y="258879"/>
              <a:ext cx="3141869" cy="3330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1F3B73"/>
                  </a:solidFill>
                </a:defRPr>
              </a:lvl1pPr>
            </a:lstStyle>
            <a:p>
              <a:r>
                <a:t>Cosa verrà indagato</a:t>
              </a:r>
            </a:p>
          </p:txBody>
        </p:sp>
      </p:grpSp>
      <p:sp>
        <p:nvSpPr>
          <p:cNvPr id="414" name="CasellaDiTesto 14"/>
          <p:cNvSpPr txBox="1"/>
          <p:nvPr/>
        </p:nvSpPr>
        <p:spPr>
          <a:xfrm>
            <a:off x="287523" y="3859546"/>
            <a:ext cx="8568954" cy="1803114"/>
          </a:xfrm>
          <a:prstGeom prst="rect">
            <a:avLst/>
          </a:prstGeom>
          <a:ln>
            <a:solidFill>
              <a:srgbClr val="3351A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Clr>
                <a:srgbClr val="FFC000"/>
              </a:buClr>
              <a:buSzPct val="100000"/>
              <a:buChar char="❑"/>
              <a:defRPr>
                <a:solidFill>
                  <a:srgbClr val="1F3B73"/>
                </a:solidFill>
              </a:defRPr>
            </a:pPr>
            <a:r>
              <a:t>Domande aperte sulle Misure realizzate nel 14/20 per indagare sulla </a:t>
            </a:r>
            <a:r>
              <a:rPr b="1"/>
              <a:t>replicabilità</a:t>
            </a:r>
          </a:p>
          <a:p>
            <a:pPr marL="285750" indent="-285750">
              <a:buClr>
                <a:srgbClr val="FFC000"/>
              </a:buClr>
              <a:buSzPct val="100000"/>
              <a:buChar char="❑"/>
              <a:defRPr>
                <a:solidFill>
                  <a:srgbClr val="1F3B73"/>
                </a:solidFill>
              </a:defRPr>
            </a:pPr>
            <a:r>
              <a:t>Lista di azioni pertinenti per ambiti di intervento (RDC 21/27) su cui indicare il grado di </a:t>
            </a:r>
            <a:r>
              <a:rPr b="1"/>
              <a:t>rilevanza </a:t>
            </a:r>
          </a:p>
          <a:p>
            <a:pPr marL="285750" indent="-285750">
              <a:buClr>
                <a:srgbClr val="FFC000"/>
              </a:buClr>
              <a:buSzPct val="100000"/>
              <a:buChar char="❑"/>
              <a:defRPr>
                <a:solidFill>
                  <a:srgbClr val="1F3B73"/>
                </a:solidFill>
              </a:defRPr>
            </a:pPr>
            <a:r>
              <a:t>Domande aperte in cui esprimere </a:t>
            </a:r>
            <a:r>
              <a:rPr b="1"/>
              <a:t>proposte </a:t>
            </a:r>
            <a:r>
              <a:t>di intervento e/o </a:t>
            </a:r>
            <a:r>
              <a:rPr b="1"/>
              <a:t>suggerimenti </a:t>
            </a:r>
            <a:r>
              <a:t>per migliorare l’esistente.</a:t>
            </a:r>
            <a:endParaRPr>
              <a:solidFill>
                <a:schemeClr val="accent3">
                  <a:lumOff val="44000"/>
                </a:schemeClr>
              </a:solidFill>
            </a:endParaRP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  <p:sp>
        <p:nvSpPr>
          <p:cNvPr id="417" name="Text Box 1"/>
          <p:cNvSpPr txBox="1"/>
          <p:nvPr/>
        </p:nvSpPr>
        <p:spPr>
          <a:xfrm>
            <a:off x="238462" y="125870"/>
            <a:ext cx="8754834" cy="57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Fase 2 – Il percorso partenariale – La plenaria finale</a:t>
            </a:r>
          </a:p>
        </p:txBody>
      </p:sp>
      <p:pic>
        <p:nvPicPr>
          <p:cNvPr id="419" name="Elemento grafico 6" descr="Elemento grafico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7960" y="1434479"/>
            <a:ext cx="914401" cy="9144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22" name="Rettangolo 9"/>
          <p:cNvGrpSpPr/>
          <p:nvPr/>
        </p:nvGrpSpPr>
        <p:grpSpPr>
          <a:xfrm>
            <a:off x="5940152" y="2675780"/>
            <a:ext cx="2880321" cy="3560475"/>
            <a:chOff x="0" y="0"/>
            <a:chExt cx="2880320" cy="3560474"/>
          </a:xfrm>
        </p:grpSpPr>
        <p:sp>
          <p:nvSpPr>
            <p:cNvPr id="420" name="Rettangolo"/>
            <p:cNvSpPr/>
            <p:nvPr/>
          </p:nvSpPr>
          <p:spPr>
            <a:xfrm>
              <a:off x="0" y="0"/>
              <a:ext cx="2880321" cy="3528394"/>
            </a:xfrm>
            <a:prstGeom prst="rect">
              <a:avLst/>
            </a:prstGeom>
            <a:noFill/>
            <a:ln w="28575" cap="flat">
              <a:solidFill>
                <a:srgbClr val="F9B441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421" name="Lungo il percorso si è lavorato per « portare a bordo » le principali Direzioni deputate alla gestione del FSE.…"/>
            <p:cNvSpPr txBox="1"/>
            <p:nvPr/>
          </p:nvSpPr>
          <p:spPr>
            <a:xfrm>
              <a:off x="60007" y="14287"/>
              <a:ext cx="2760306" cy="35461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>
                  <a:solidFill>
                    <a:srgbClr val="1F3B73"/>
                  </a:solidFill>
                </a:defRPr>
              </a:pPr>
              <a:r>
                <a:rPr dirty="0" err="1"/>
                <a:t>Lungo</a:t>
              </a:r>
              <a:r>
                <a:rPr dirty="0"/>
                <a:t> il </a:t>
              </a:r>
              <a:r>
                <a:rPr dirty="0" err="1"/>
                <a:t>percorso</a:t>
              </a:r>
              <a:r>
                <a:rPr lang="it-IT" dirty="0"/>
                <a:t>,</a:t>
              </a:r>
              <a:r>
                <a:rPr dirty="0"/>
                <a:t> </a:t>
              </a:r>
              <a:r>
                <a:rPr dirty="0" err="1"/>
                <a:t>si</a:t>
              </a:r>
              <a:r>
                <a:rPr dirty="0"/>
                <a:t> è </a:t>
              </a:r>
              <a:r>
                <a:rPr dirty="0" err="1"/>
                <a:t>lavorato</a:t>
              </a:r>
              <a:r>
                <a:rPr dirty="0"/>
                <a:t> per « </a:t>
              </a:r>
              <a:r>
                <a:rPr b="1" dirty="0" err="1"/>
                <a:t>portare</a:t>
              </a:r>
              <a:r>
                <a:rPr b="1" dirty="0"/>
                <a:t> a </a:t>
              </a:r>
              <a:r>
                <a:rPr b="1" dirty="0" err="1"/>
                <a:t>bordo</a:t>
              </a:r>
              <a:r>
                <a:rPr b="1" dirty="0"/>
                <a:t> »</a:t>
              </a:r>
              <a:r>
                <a:rPr dirty="0"/>
                <a:t> le </a:t>
              </a:r>
              <a:r>
                <a:rPr dirty="0" err="1"/>
                <a:t>principali</a:t>
              </a:r>
              <a:r>
                <a:rPr dirty="0"/>
                <a:t> </a:t>
              </a:r>
              <a:r>
                <a:rPr dirty="0" err="1"/>
                <a:t>Direzioni</a:t>
              </a:r>
              <a:r>
                <a:rPr dirty="0"/>
                <a:t> </a:t>
              </a:r>
              <a:r>
                <a:rPr dirty="0" err="1"/>
                <a:t>deputate</a:t>
              </a:r>
              <a:r>
                <a:rPr dirty="0"/>
                <a:t> </a:t>
              </a:r>
              <a:r>
                <a:rPr dirty="0" err="1"/>
                <a:t>alla</a:t>
              </a:r>
              <a:r>
                <a:rPr dirty="0"/>
                <a:t> </a:t>
              </a:r>
              <a:r>
                <a:rPr dirty="0" err="1"/>
                <a:t>gestione</a:t>
              </a:r>
              <a:r>
                <a:rPr dirty="0"/>
                <a:t> del FSE.</a:t>
              </a:r>
              <a:endParaRPr dirty="0">
                <a:solidFill>
                  <a:schemeClr val="accent3">
                    <a:lumOff val="44000"/>
                  </a:schemeClr>
                </a:solidFill>
              </a:endParaRPr>
            </a:p>
            <a:p>
              <a:pPr>
                <a:defRPr>
                  <a:solidFill>
                    <a:srgbClr val="1F3B73"/>
                  </a:solidFill>
                </a:defRPr>
              </a:pPr>
              <a:r>
                <a:rPr dirty="0" err="1"/>
                <a:t>Nei</a:t>
              </a:r>
              <a:r>
                <a:rPr dirty="0"/>
                <a:t> </a:t>
              </a:r>
              <a:r>
                <a:rPr dirty="0" err="1"/>
                <a:t>lavori</a:t>
              </a:r>
              <a:r>
                <a:rPr dirty="0"/>
                <a:t> </a:t>
              </a:r>
              <a:r>
                <a:rPr dirty="0" err="1"/>
                <a:t>preparatori</a:t>
              </a:r>
              <a:r>
                <a:rPr dirty="0"/>
                <a:t> </a:t>
              </a:r>
              <a:r>
                <a:rPr dirty="0" err="1"/>
                <a:t>dei</a:t>
              </a:r>
              <a:r>
                <a:rPr dirty="0"/>
                <a:t> draft report </a:t>
              </a:r>
              <a:r>
                <a:rPr dirty="0" err="1"/>
                <a:t>sono</a:t>
              </a:r>
              <a:r>
                <a:rPr dirty="0"/>
                <a:t> </a:t>
              </a:r>
              <a:r>
                <a:rPr dirty="0" err="1"/>
                <a:t>stati</a:t>
              </a:r>
              <a:r>
                <a:rPr dirty="0"/>
                <a:t> </a:t>
              </a:r>
              <a:r>
                <a:rPr dirty="0" err="1"/>
                <a:t>intervistati</a:t>
              </a:r>
              <a:r>
                <a:rPr dirty="0"/>
                <a:t> </a:t>
              </a:r>
              <a:r>
                <a:rPr dirty="0" err="1"/>
                <a:t>RdA</a:t>
              </a:r>
              <a:r>
                <a:rPr dirty="0"/>
                <a:t> e </a:t>
              </a:r>
              <a:r>
                <a:rPr dirty="0" err="1"/>
                <a:t>strutture</a:t>
              </a:r>
              <a:r>
                <a:rPr dirty="0"/>
                <a:t> di </a:t>
              </a:r>
              <a:r>
                <a:rPr dirty="0" err="1"/>
                <a:t>riferimento</a:t>
              </a:r>
              <a:r>
                <a:rPr dirty="0"/>
                <a:t> e, a fine </a:t>
              </a:r>
              <a:r>
                <a:rPr dirty="0" err="1"/>
                <a:t>percorso</a:t>
              </a:r>
              <a:r>
                <a:rPr dirty="0"/>
                <a:t>, </a:t>
              </a:r>
              <a:r>
                <a:rPr dirty="0" err="1"/>
                <a:t>verranno</a:t>
              </a:r>
              <a:r>
                <a:rPr dirty="0"/>
                <a:t> </a:t>
              </a:r>
              <a:r>
                <a:rPr dirty="0" err="1"/>
                <a:t>coinvolti</a:t>
              </a:r>
              <a:r>
                <a:rPr dirty="0"/>
                <a:t> </a:t>
              </a:r>
              <a:r>
                <a:rPr dirty="0" err="1"/>
                <a:t>nella</a:t>
              </a:r>
              <a:r>
                <a:rPr dirty="0"/>
                <a:t> </a:t>
              </a:r>
              <a:r>
                <a:rPr dirty="0" err="1"/>
                <a:t>restituzione</a:t>
              </a:r>
              <a:r>
                <a:rPr dirty="0"/>
                <a:t> </a:t>
              </a:r>
              <a:r>
                <a:rPr dirty="0" err="1"/>
                <a:t>degli</a:t>
              </a:r>
              <a:r>
                <a:rPr dirty="0"/>
                <a:t> </a:t>
              </a:r>
              <a:r>
                <a:rPr dirty="0" err="1"/>
                <a:t>esiti</a:t>
              </a:r>
              <a:r>
                <a:rPr dirty="0"/>
                <a:t> </a:t>
              </a:r>
              <a:r>
                <a:rPr dirty="0" err="1"/>
                <a:t>dei</a:t>
              </a:r>
              <a:r>
                <a:rPr dirty="0"/>
                <a:t> </a:t>
              </a:r>
              <a:r>
                <a:rPr dirty="0" err="1"/>
                <a:t>tavoli</a:t>
              </a:r>
              <a:r>
                <a:rPr dirty="0"/>
                <a:t>.</a:t>
              </a:r>
            </a:p>
          </p:txBody>
        </p: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ED2CA138-8CC3-467E-A7B3-816E96B41C01}"/>
              </a:ext>
            </a:extLst>
          </p:cNvPr>
          <p:cNvSpPr/>
          <p:nvPr/>
        </p:nvSpPr>
        <p:spPr>
          <a:xfrm rot="18828381">
            <a:off x="1845537" y="3409549"/>
            <a:ext cx="2068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0" cap="none" spc="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BOZZA</a:t>
            </a:r>
          </a:p>
        </p:txBody>
      </p:sp>
      <p:sp>
        <p:nvSpPr>
          <p:cNvPr id="3" name="CasellaDiTesto 7">
            <a:extLst>
              <a:ext uri="{FF2B5EF4-FFF2-40B4-BE49-F238E27FC236}">
                <a16:creationId xmlns:a16="http://schemas.microsoft.com/office/drawing/2014/main" id="{F18287A4-7FBC-4862-8A61-C78B67814E59}"/>
              </a:ext>
            </a:extLst>
          </p:cNvPr>
          <p:cNvSpPr txBox="1"/>
          <p:nvPr/>
        </p:nvSpPr>
        <p:spPr>
          <a:xfrm>
            <a:off x="178840" y="694975"/>
            <a:ext cx="5600876" cy="5509200"/>
          </a:xfrm>
          <a:prstGeom prst="rect">
            <a:avLst/>
          </a:prstGeom>
          <a:ln w="19050">
            <a:solidFill>
              <a:srgbClr val="3351A0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1600">
                <a:solidFill>
                  <a:srgbClr val="1F3B73"/>
                </a:solidFill>
              </a:defRPr>
            </a:pPr>
            <a:r>
              <a:rPr dirty="0" err="1"/>
              <a:t>Sessione</a:t>
            </a:r>
            <a:r>
              <a:rPr dirty="0"/>
              <a:t> </a:t>
            </a:r>
            <a:r>
              <a:rPr dirty="0" err="1"/>
              <a:t>plenaria</a:t>
            </a:r>
            <a:r>
              <a:rPr dirty="0"/>
              <a:t> finale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>
                <a:solidFill>
                  <a:srgbClr val="1F3B73"/>
                </a:solidFill>
              </a:defRPr>
            </a:pP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 b="1">
                <a:solidFill>
                  <a:srgbClr val="1F3B73"/>
                </a:solidFill>
              </a:defRPr>
            </a:pPr>
            <a:r>
              <a:rPr dirty="0" err="1"/>
              <a:t>Gli</a:t>
            </a:r>
            <a:r>
              <a:rPr dirty="0"/>
              <a:t> </a:t>
            </a:r>
            <a:r>
              <a:rPr dirty="0" err="1"/>
              <a:t>esiti</a:t>
            </a:r>
            <a:r>
              <a:rPr dirty="0"/>
              <a:t> del </a:t>
            </a:r>
            <a:r>
              <a:rPr dirty="0" err="1"/>
              <a:t>percorso</a:t>
            </a:r>
            <a:r>
              <a:rPr dirty="0"/>
              <a:t> </a:t>
            </a:r>
            <a:r>
              <a:rPr dirty="0" err="1"/>
              <a:t>partenariale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</a:t>
            </a:r>
            <a:r>
              <a:rPr dirty="0" err="1"/>
              <a:t>Regione</a:t>
            </a:r>
            <a:r>
              <a:rPr dirty="0"/>
              <a:t> </a:t>
            </a:r>
            <a:r>
              <a:rPr dirty="0" err="1"/>
              <a:t>Sardegna</a:t>
            </a:r>
            <a:r>
              <a:rPr dirty="0"/>
              <a:t> per la </a:t>
            </a:r>
            <a:r>
              <a:rPr dirty="0" err="1"/>
              <a:t>programmazione</a:t>
            </a:r>
            <a:r>
              <a:rPr dirty="0"/>
              <a:t> FSE + 2021 2027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>
                <a:solidFill>
                  <a:srgbClr val="1F3B73"/>
                </a:solidFill>
              </a:defRPr>
            </a:pP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>
                <a:solidFill>
                  <a:srgbClr val="1F3B73"/>
                </a:solidFill>
              </a:defRPr>
            </a:pPr>
            <a:r>
              <a:rPr dirty="0"/>
              <a:t>9,00	Saluti e </a:t>
            </a:r>
            <a:r>
              <a:rPr dirty="0" err="1"/>
              <a:t>Introduzione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>
                <a:solidFill>
                  <a:srgbClr val="1F3B73"/>
                </a:solidFill>
              </a:defRPr>
            </a:pPr>
            <a:r>
              <a:rPr dirty="0"/>
              <a:t>	Alessandra </a:t>
            </a:r>
            <a:r>
              <a:rPr dirty="0" err="1"/>
              <a:t>Zedda</a:t>
            </a:r>
            <a:r>
              <a:rPr dirty="0"/>
              <a:t>, </a:t>
            </a:r>
            <a:r>
              <a:rPr dirty="0" err="1"/>
              <a:t>Assessora</a:t>
            </a:r>
            <a:r>
              <a:rPr dirty="0"/>
              <a:t> del </a:t>
            </a:r>
            <a:r>
              <a:rPr dirty="0" err="1"/>
              <a:t>Lavoro</a:t>
            </a:r>
            <a:r>
              <a:rPr dirty="0"/>
              <a:t>, </a:t>
            </a:r>
            <a:r>
              <a:rPr dirty="0" err="1"/>
              <a:t>Formazione</a:t>
            </a:r>
            <a:r>
              <a:rPr dirty="0"/>
              <a:t> 	</a:t>
            </a:r>
            <a:r>
              <a:rPr dirty="0" err="1"/>
              <a:t>Professionale</a:t>
            </a:r>
            <a:r>
              <a:rPr dirty="0"/>
              <a:t>, </a:t>
            </a:r>
            <a:r>
              <a:rPr dirty="0" err="1"/>
              <a:t>Cooperazione</a:t>
            </a:r>
            <a:r>
              <a:rPr dirty="0"/>
              <a:t> e </a:t>
            </a:r>
            <a:r>
              <a:rPr dirty="0" err="1"/>
              <a:t>Sicurezza</a:t>
            </a:r>
            <a:r>
              <a:rPr dirty="0"/>
              <a:t> </a:t>
            </a:r>
            <a:r>
              <a:rPr dirty="0" err="1"/>
              <a:t>Sociale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>
                <a:solidFill>
                  <a:srgbClr val="1F3B73"/>
                </a:solidFill>
              </a:defRPr>
            </a:pP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 b="1">
                <a:solidFill>
                  <a:srgbClr val="1F3B73"/>
                </a:solidFill>
              </a:defRPr>
            </a:pPr>
            <a:r>
              <a:rPr dirty="0" err="1"/>
              <a:t>Gli</a:t>
            </a:r>
            <a:r>
              <a:rPr dirty="0"/>
              <a:t> </a:t>
            </a:r>
            <a:r>
              <a:rPr dirty="0" err="1"/>
              <a:t>esiti</a:t>
            </a:r>
            <a:r>
              <a:rPr dirty="0"/>
              <a:t> </a:t>
            </a:r>
            <a:r>
              <a:rPr dirty="0" err="1"/>
              <a:t>dei</a:t>
            </a:r>
            <a:r>
              <a:rPr dirty="0"/>
              <a:t> </a:t>
            </a:r>
            <a:r>
              <a:rPr dirty="0" err="1"/>
              <a:t>Tavoli</a:t>
            </a:r>
            <a:r>
              <a:rPr dirty="0"/>
              <a:t> </a:t>
            </a:r>
            <a:r>
              <a:rPr dirty="0" err="1"/>
              <a:t>Tematici</a:t>
            </a:r>
            <a:r>
              <a:rPr dirty="0"/>
              <a:t> per la </a:t>
            </a:r>
            <a:r>
              <a:rPr dirty="0" err="1"/>
              <a:t>programmazione</a:t>
            </a:r>
            <a:r>
              <a:rPr dirty="0"/>
              <a:t> FSE + 2021 - 2027 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>
                <a:solidFill>
                  <a:srgbClr val="1F3B73"/>
                </a:solidFill>
              </a:defRPr>
            </a:pPr>
            <a:r>
              <a:rPr dirty="0"/>
              <a:t>09,30 Il </a:t>
            </a:r>
            <a:r>
              <a:rPr dirty="0" err="1"/>
              <a:t>tavolo</a:t>
            </a:r>
            <a:r>
              <a:rPr dirty="0"/>
              <a:t> </a:t>
            </a:r>
            <a:r>
              <a:rPr dirty="0" err="1"/>
              <a:t>tematico</a:t>
            </a:r>
            <a:r>
              <a:rPr dirty="0"/>
              <a:t> </a:t>
            </a:r>
            <a:r>
              <a:rPr dirty="0" err="1"/>
              <a:t>Occupazione</a:t>
            </a:r>
            <a:r>
              <a:rPr dirty="0"/>
              <a:t> - Roberto </a:t>
            </a:r>
            <a:r>
              <a:rPr dirty="0" err="1"/>
              <a:t>Doneddu</a:t>
            </a:r>
            <a:r>
              <a:rPr dirty="0"/>
              <a:t>, </a:t>
            </a:r>
            <a:r>
              <a:rPr dirty="0" err="1"/>
              <a:t>AdG</a:t>
            </a:r>
            <a:r>
              <a:rPr dirty="0"/>
              <a:t> 	FSE </a:t>
            </a:r>
            <a:r>
              <a:rPr dirty="0" err="1"/>
              <a:t>Sardegna</a:t>
            </a:r>
            <a:r>
              <a:rPr lang="it-IT" dirty="0"/>
              <a:t> - – Aldo Cadau, Commissario Straordinario 	ASPAL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>
                <a:solidFill>
                  <a:srgbClr val="1F3B73"/>
                </a:solidFill>
              </a:defRPr>
            </a:pPr>
            <a:r>
              <a:rPr dirty="0"/>
              <a:t>10,30 Il </a:t>
            </a:r>
            <a:r>
              <a:rPr dirty="0" err="1"/>
              <a:t>tavolo</a:t>
            </a:r>
            <a:r>
              <a:rPr dirty="0"/>
              <a:t> </a:t>
            </a:r>
            <a:r>
              <a:rPr dirty="0" err="1"/>
              <a:t>tematico</a:t>
            </a:r>
            <a:r>
              <a:rPr dirty="0"/>
              <a:t> </a:t>
            </a:r>
            <a:r>
              <a:rPr dirty="0" err="1"/>
              <a:t>Inclusione</a:t>
            </a:r>
            <a:r>
              <a:rPr dirty="0"/>
              <a:t> </a:t>
            </a:r>
            <a:r>
              <a:rPr dirty="0" err="1"/>
              <a:t>Sociale</a:t>
            </a:r>
            <a:r>
              <a:rPr dirty="0"/>
              <a:t> – Francesca 		 	</a:t>
            </a:r>
            <a:r>
              <a:rPr dirty="0" err="1"/>
              <a:t>Piras</a:t>
            </a:r>
            <a:r>
              <a:rPr dirty="0"/>
              <a:t>, </a:t>
            </a:r>
            <a:r>
              <a:rPr dirty="0" err="1"/>
              <a:t>Direttore</a:t>
            </a:r>
            <a:r>
              <a:rPr dirty="0"/>
              <a:t> </a:t>
            </a:r>
            <a:r>
              <a:rPr dirty="0" err="1"/>
              <a:t>Generale</a:t>
            </a:r>
            <a:r>
              <a:rPr dirty="0"/>
              <a:t> </a:t>
            </a:r>
            <a:r>
              <a:rPr dirty="0" err="1"/>
              <a:t>Politiche</a:t>
            </a:r>
            <a:r>
              <a:rPr dirty="0"/>
              <a:t> </a:t>
            </a:r>
            <a:r>
              <a:rPr dirty="0" err="1"/>
              <a:t>Sociali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>
                <a:solidFill>
                  <a:srgbClr val="1F3B73"/>
                </a:solidFill>
              </a:defRPr>
            </a:pPr>
            <a:r>
              <a:rPr dirty="0"/>
              <a:t>11,30 Il </a:t>
            </a:r>
            <a:r>
              <a:rPr dirty="0" err="1"/>
              <a:t>tavolo</a:t>
            </a:r>
            <a:r>
              <a:rPr dirty="0"/>
              <a:t> </a:t>
            </a:r>
            <a:r>
              <a:rPr dirty="0" err="1"/>
              <a:t>tematico</a:t>
            </a:r>
            <a:r>
              <a:rPr dirty="0"/>
              <a:t> </a:t>
            </a:r>
            <a:r>
              <a:rPr dirty="0" err="1"/>
              <a:t>Istruzione</a:t>
            </a:r>
            <a:r>
              <a:rPr dirty="0"/>
              <a:t> e </a:t>
            </a:r>
            <a:r>
              <a:rPr dirty="0" err="1"/>
              <a:t>Formazione</a:t>
            </a:r>
            <a:r>
              <a:rPr dirty="0"/>
              <a:t> – Giorgio 	</a:t>
            </a:r>
            <a:r>
              <a:rPr dirty="0" err="1"/>
              <a:t>Onorato</a:t>
            </a:r>
            <a:r>
              <a:rPr dirty="0"/>
              <a:t> </a:t>
            </a:r>
            <a:r>
              <a:rPr dirty="0" err="1"/>
              <a:t>Cicalò</a:t>
            </a:r>
            <a:r>
              <a:rPr dirty="0"/>
              <a:t>, </a:t>
            </a:r>
            <a:r>
              <a:rPr dirty="0" err="1"/>
              <a:t>Direttore</a:t>
            </a:r>
            <a:r>
              <a:rPr dirty="0"/>
              <a:t> </a:t>
            </a:r>
            <a:r>
              <a:rPr dirty="0" err="1"/>
              <a:t>Generale</a:t>
            </a:r>
            <a:r>
              <a:rPr dirty="0"/>
              <a:t> </a:t>
            </a:r>
            <a:r>
              <a:rPr dirty="0" err="1"/>
              <a:t>Istruzione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>
                <a:solidFill>
                  <a:srgbClr val="1F3B73"/>
                </a:solidFill>
              </a:defRPr>
            </a:pP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algn="just">
              <a:defRPr sz="1600" b="1">
                <a:solidFill>
                  <a:srgbClr val="1F3B73"/>
                </a:solidFill>
              </a:defRPr>
            </a:pPr>
            <a:r>
              <a:rPr lang="it-IT" dirty="0"/>
              <a:t>Il punto di vista della Commissione Europea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600">
                <a:solidFill>
                  <a:srgbClr val="1F3B73"/>
                </a:solidFill>
              </a:defRPr>
            </a:pPr>
            <a:r>
              <a:rPr dirty="0"/>
              <a:t>12,30 Bruno Cortese, Desk Officer </a:t>
            </a:r>
            <a:r>
              <a:rPr dirty="0" err="1"/>
              <a:t>Commissione</a:t>
            </a:r>
            <a:r>
              <a:rPr dirty="0"/>
              <a:t> </a:t>
            </a:r>
            <a:r>
              <a:rPr dirty="0" err="1"/>
              <a:t>Europea</a:t>
            </a:r>
            <a:endParaRPr lang="it-IT" dirty="0"/>
          </a:p>
          <a:p>
            <a:pPr>
              <a:defRPr sz="1600">
                <a:solidFill>
                  <a:srgbClr val="1F3B73"/>
                </a:solidFill>
              </a:defRPr>
            </a:pPr>
            <a:endParaRPr dirty="0">
              <a:solidFill>
                <a:schemeClr val="accent3">
                  <a:lumOff val="44000"/>
                </a:schemeClr>
              </a:solidFill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  <p:sp>
        <p:nvSpPr>
          <p:cNvPr id="425" name="Text Box 1"/>
          <p:cNvSpPr txBox="1"/>
          <p:nvPr/>
        </p:nvSpPr>
        <p:spPr>
          <a:xfrm>
            <a:off x="238462" y="125870"/>
            <a:ext cx="8754834" cy="57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Le parole chiave</a:t>
            </a:r>
          </a:p>
        </p:txBody>
      </p:sp>
      <p:pic>
        <p:nvPicPr>
          <p:cNvPr id="426" name="Elemento grafico 4" descr="Elemento grafico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700" y="-24618"/>
            <a:ext cx="457200" cy="45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27" name="Immagine 8" descr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918" y="446868"/>
            <a:ext cx="9180512" cy="5737820"/>
          </a:xfrm>
          <a:prstGeom prst="rect">
            <a:avLst/>
          </a:prstGeom>
          <a:ln w="12700">
            <a:miter lim="400000"/>
          </a:ln>
        </p:spPr>
      </p:pic>
      <p:sp>
        <p:nvSpPr>
          <p:cNvPr id="428" name="CasellaDiTesto 11"/>
          <p:cNvSpPr txBox="1"/>
          <p:nvPr/>
        </p:nvSpPr>
        <p:spPr>
          <a:xfrm>
            <a:off x="1017319" y="980728"/>
            <a:ext cx="2140810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COINVOLGIMENTO</a:t>
            </a:r>
          </a:p>
        </p:txBody>
      </p:sp>
      <p:sp>
        <p:nvSpPr>
          <p:cNvPr id="429" name="CasellaDiTesto 17"/>
          <p:cNvSpPr txBox="1"/>
          <p:nvPr/>
        </p:nvSpPr>
        <p:spPr>
          <a:xfrm>
            <a:off x="1002976" y="1976575"/>
            <a:ext cx="2140810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TRASPARENZA</a:t>
            </a:r>
          </a:p>
        </p:txBody>
      </p:sp>
      <p:sp>
        <p:nvSpPr>
          <p:cNvPr id="430" name="CasellaDiTesto 19"/>
          <p:cNvSpPr txBox="1"/>
          <p:nvPr/>
        </p:nvSpPr>
        <p:spPr>
          <a:xfrm>
            <a:off x="1008478" y="1458896"/>
            <a:ext cx="2140810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PARTECIPAZIONE</a:t>
            </a:r>
          </a:p>
        </p:txBody>
      </p:sp>
      <p:sp>
        <p:nvSpPr>
          <p:cNvPr id="431" name="CasellaDiTesto 21"/>
          <p:cNvSpPr txBox="1"/>
          <p:nvPr/>
        </p:nvSpPr>
        <p:spPr>
          <a:xfrm>
            <a:off x="1018987" y="4150748"/>
            <a:ext cx="2140810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ASCOLTO</a:t>
            </a:r>
          </a:p>
        </p:txBody>
      </p:sp>
      <p:sp>
        <p:nvSpPr>
          <p:cNvPr id="432" name="CasellaDiTesto 23"/>
          <p:cNvSpPr txBox="1"/>
          <p:nvPr/>
        </p:nvSpPr>
        <p:spPr>
          <a:xfrm>
            <a:off x="1017319" y="3017464"/>
            <a:ext cx="2140810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APERTURA</a:t>
            </a:r>
          </a:p>
        </p:txBody>
      </p:sp>
      <p:sp>
        <p:nvSpPr>
          <p:cNvPr id="433" name="CasellaDiTesto 25"/>
          <p:cNvSpPr txBox="1"/>
          <p:nvPr/>
        </p:nvSpPr>
        <p:spPr>
          <a:xfrm>
            <a:off x="1017319" y="3635731"/>
            <a:ext cx="2140810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DIALOGO</a:t>
            </a:r>
          </a:p>
        </p:txBody>
      </p:sp>
      <p:sp>
        <p:nvSpPr>
          <p:cNvPr id="434" name="CasellaDiTesto 27"/>
          <p:cNvSpPr txBox="1"/>
          <p:nvPr/>
        </p:nvSpPr>
        <p:spPr>
          <a:xfrm>
            <a:off x="975115" y="2467395"/>
            <a:ext cx="2140810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CONFRONTO</a:t>
            </a:r>
          </a:p>
        </p:txBody>
      </p:sp>
      <p:sp>
        <p:nvSpPr>
          <p:cNvPr id="435" name="CasellaDiTesto 29"/>
          <p:cNvSpPr txBox="1"/>
          <p:nvPr/>
        </p:nvSpPr>
        <p:spPr>
          <a:xfrm>
            <a:off x="3945207" y="1088032"/>
            <a:ext cx="2140809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LEZIONI APPRESE</a:t>
            </a:r>
          </a:p>
        </p:txBody>
      </p:sp>
      <p:sp>
        <p:nvSpPr>
          <p:cNvPr id="436" name="CasellaDiTesto 31"/>
          <p:cNvSpPr txBox="1"/>
          <p:nvPr/>
        </p:nvSpPr>
        <p:spPr>
          <a:xfrm>
            <a:off x="3945207" y="1508408"/>
            <a:ext cx="2140809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PUNTI DI FORZA</a:t>
            </a:r>
          </a:p>
        </p:txBody>
      </p:sp>
      <p:sp>
        <p:nvSpPr>
          <p:cNvPr id="437" name="CasellaDiTesto 33"/>
          <p:cNvSpPr txBox="1"/>
          <p:nvPr/>
        </p:nvSpPr>
        <p:spPr>
          <a:xfrm>
            <a:off x="3969648" y="678840"/>
            <a:ext cx="2140809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PUNTI DI DEBOLEZZA</a:t>
            </a:r>
          </a:p>
        </p:txBody>
      </p:sp>
      <p:sp>
        <p:nvSpPr>
          <p:cNvPr id="438" name="CasellaDiTesto 35"/>
          <p:cNvSpPr txBox="1"/>
          <p:nvPr/>
        </p:nvSpPr>
        <p:spPr>
          <a:xfrm>
            <a:off x="3897639" y="2708919"/>
            <a:ext cx="2140810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BISOGNI</a:t>
            </a:r>
          </a:p>
        </p:txBody>
      </p:sp>
      <p:sp>
        <p:nvSpPr>
          <p:cNvPr id="439" name="CasellaDiTesto 37"/>
          <p:cNvSpPr txBox="1"/>
          <p:nvPr/>
        </p:nvSpPr>
        <p:spPr>
          <a:xfrm>
            <a:off x="3897639" y="2308116"/>
            <a:ext cx="2140810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PROBLEMI</a:t>
            </a:r>
          </a:p>
        </p:txBody>
      </p:sp>
      <p:sp>
        <p:nvSpPr>
          <p:cNvPr id="440" name="CasellaDiTesto 39"/>
          <p:cNvSpPr txBox="1"/>
          <p:nvPr/>
        </p:nvSpPr>
        <p:spPr>
          <a:xfrm>
            <a:off x="3941786" y="1923488"/>
            <a:ext cx="2140810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SOLUZIONI</a:t>
            </a:r>
          </a:p>
        </p:txBody>
      </p:sp>
      <p:sp>
        <p:nvSpPr>
          <p:cNvPr id="441" name="CasellaDiTesto 41"/>
          <p:cNvSpPr txBox="1"/>
          <p:nvPr/>
        </p:nvSpPr>
        <p:spPr>
          <a:xfrm>
            <a:off x="6908016" y="2123563"/>
            <a:ext cx="2140809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PORTARE A BORDO</a:t>
            </a:r>
          </a:p>
        </p:txBody>
      </p:sp>
      <p:sp>
        <p:nvSpPr>
          <p:cNvPr id="442" name="CasellaDiTesto 43"/>
          <p:cNvSpPr txBox="1"/>
          <p:nvPr/>
        </p:nvSpPr>
        <p:spPr>
          <a:xfrm>
            <a:off x="6921975" y="2987660"/>
            <a:ext cx="2140810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MIGLIORARE</a:t>
            </a:r>
          </a:p>
        </p:txBody>
      </p:sp>
      <p:sp>
        <p:nvSpPr>
          <p:cNvPr id="443" name="CasellaDiTesto 45"/>
          <p:cNvSpPr txBox="1"/>
          <p:nvPr/>
        </p:nvSpPr>
        <p:spPr>
          <a:xfrm>
            <a:off x="6895795" y="3933056"/>
            <a:ext cx="2140809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REPLICARE</a:t>
            </a:r>
          </a:p>
        </p:txBody>
      </p:sp>
      <p:sp>
        <p:nvSpPr>
          <p:cNvPr id="444" name="CasellaDiTesto 47"/>
          <p:cNvSpPr txBox="1"/>
          <p:nvPr/>
        </p:nvSpPr>
        <p:spPr>
          <a:xfrm>
            <a:off x="3891548" y="3203683"/>
            <a:ext cx="2140809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b="1">
                <a:solidFill>
                  <a:schemeClr val="accent3">
                    <a:lumOff val="44000"/>
                  </a:schemeClr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t>ERRORI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Rectangle 2"/>
          <p:cNvSpPr txBox="1"/>
          <p:nvPr/>
        </p:nvSpPr>
        <p:spPr>
          <a:xfrm>
            <a:off x="2454959" y="2780488"/>
            <a:ext cx="4513995" cy="5514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600" b="1">
                <a:solidFill>
                  <a:srgbClr val="213E81"/>
                </a:solidFill>
              </a:defRPr>
            </a:lvl1pPr>
          </a:lstStyle>
          <a:p>
            <a:r>
              <a:t>Grazie per l’attenzione!</a:t>
            </a:r>
          </a:p>
        </p:txBody>
      </p:sp>
      <p:sp>
        <p:nvSpPr>
          <p:cNvPr id="447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 Box 1"/>
          <p:cNvSpPr txBox="1"/>
          <p:nvPr/>
        </p:nvSpPr>
        <p:spPr>
          <a:xfrm>
            <a:off x="238461" y="125870"/>
            <a:ext cx="4577676" cy="525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Indice</a:t>
            </a:r>
          </a:p>
        </p:txBody>
      </p:sp>
      <p:sp>
        <p:nvSpPr>
          <p:cNvPr id="98" name="Rettangolo 4"/>
          <p:cNvSpPr txBox="1"/>
          <p:nvPr/>
        </p:nvSpPr>
        <p:spPr>
          <a:xfrm>
            <a:off x="256375" y="497184"/>
            <a:ext cx="8590386" cy="78515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Ø"/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 err="1"/>
              <a:t>Premessa</a:t>
            </a:r>
            <a:endParaRPr dirty="0"/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Ø"/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 err="1"/>
              <a:t>Fase</a:t>
            </a:r>
            <a:r>
              <a:rPr dirty="0"/>
              <a:t> 1 - </a:t>
            </a:r>
            <a:r>
              <a:rPr b="1" dirty="0" err="1"/>
              <a:t>Analisi</a:t>
            </a:r>
            <a:r>
              <a:rPr b="1" dirty="0"/>
              <a:t> </a:t>
            </a:r>
            <a:r>
              <a:rPr b="1" dirty="0" err="1"/>
              <a:t>preliminare</a:t>
            </a:r>
            <a:r>
              <a:rPr dirty="0"/>
              <a:t>, con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documenti</a:t>
            </a:r>
            <a:r>
              <a:rPr dirty="0"/>
              <a:t> </a:t>
            </a:r>
            <a:r>
              <a:rPr dirty="0" err="1"/>
              <a:t>prodotti</a:t>
            </a:r>
            <a:r>
              <a:rPr dirty="0"/>
              <a:t>: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lang="it-IT" dirty="0"/>
              <a:t>	</a:t>
            </a:r>
            <a:r>
              <a:rPr dirty="0"/>
              <a:t>	- </a:t>
            </a:r>
            <a:r>
              <a:rPr dirty="0" err="1"/>
              <a:t>Analisi</a:t>
            </a:r>
            <a:r>
              <a:rPr dirty="0"/>
              <a:t> del </a:t>
            </a:r>
            <a:r>
              <a:rPr dirty="0" err="1"/>
              <a:t>contesto</a:t>
            </a:r>
            <a:r>
              <a:rPr dirty="0"/>
              <a:t> di </a:t>
            </a:r>
            <a:r>
              <a:rPr dirty="0" err="1"/>
              <a:t>riferimento</a:t>
            </a:r>
            <a:r>
              <a:rPr dirty="0"/>
              <a:t> </a:t>
            </a:r>
            <a:r>
              <a:rPr dirty="0" err="1"/>
              <a:t>regionale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/>
              <a:t>		- Quadro </a:t>
            </a:r>
            <a:r>
              <a:rPr dirty="0" err="1"/>
              <a:t>strategico</a:t>
            </a:r>
            <a:r>
              <a:rPr dirty="0"/>
              <a:t> FSE +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/>
              <a:t>		- Report di policy </a:t>
            </a:r>
            <a:r>
              <a:rPr dirty="0" err="1"/>
              <a:t>occupazione</a:t>
            </a:r>
            <a:r>
              <a:rPr dirty="0"/>
              <a:t>, </a:t>
            </a:r>
            <a:r>
              <a:rPr dirty="0" err="1"/>
              <a:t>inclusione</a:t>
            </a:r>
            <a:r>
              <a:rPr dirty="0"/>
              <a:t> </a:t>
            </a:r>
            <a:r>
              <a:rPr dirty="0" err="1"/>
              <a:t>sociale</a:t>
            </a:r>
            <a:r>
              <a:rPr dirty="0"/>
              <a:t> e </a:t>
            </a:r>
            <a:r>
              <a:rPr dirty="0" err="1"/>
              <a:t>istruzione</a:t>
            </a:r>
            <a:r>
              <a:rPr dirty="0"/>
              <a:t> e </a:t>
            </a:r>
            <a:r>
              <a:rPr dirty="0" err="1"/>
              <a:t>formazione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Ø"/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 err="1"/>
              <a:t>Fase</a:t>
            </a:r>
            <a:r>
              <a:rPr dirty="0"/>
              <a:t> 2 – Il </a:t>
            </a:r>
            <a:r>
              <a:rPr b="1" dirty="0" err="1"/>
              <a:t>percorso</a:t>
            </a:r>
            <a:r>
              <a:rPr b="1" dirty="0"/>
              <a:t> </a:t>
            </a:r>
            <a:r>
              <a:rPr b="1" dirty="0" err="1"/>
              <a:t>partenariale</a:t>
            </a:r>
            <a:r>
              <a:rPr b="1" dirty="0"/>
              <a:t> </a:t>
            </a:r>
            <a:r>
              <a:rPr dirty="0" err="1"/>
              <a:t>articolato</a:t>
            </a:r>
            <a:r>
              <a:rPr dirty="0"/>
              <a:t> in:	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lvl="1" indent="0" algn="just">
              <a:lnSpc>
                <a:spcPct val="15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/>
              <a:t>	- </a:t>
            </a:r>
            <a:r>
              <a:rPr dirty="0" err="1"/>
              <a:t>Assemblea</a:t>
            </a:r>
            <a:r>
              <a:rPr dirty="0"/>
              <a:t> </a:t>
            </a:r>
            <a:r>
              <a:rPr dirty="0" err="1"/>
              <a:t>plenaria</a:t>
            </a:r>
            <a:r>
              <a:rPr dirty="0"/>
              <a:t> </a:t>
            </a:r>
            <a:r>
              <a:rPr dirty="0" err="1"/>
              <a:t>iniziale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lvl="1" indent="0" algn="just">
              <a:lnSpc>
                <a:spcPct val="15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/>
              <a:t>	- </a:t>
            </a:r>
            <a:r>
              <a:rPr dirty="0" err="1"/>
              <a:t>Tavoli</a:t>
            </a:r>
            <a:r>
              <a:rPr dirty="0"/>
              <a:t> </a:t>
            </a:r>
            <a:r>
              <a:rPr dirty="0" err="1"/>
              <a:t>Tematici</a:t>
            </a:r>
            <a:r>
              <a:rPr dirty="0"/>
              <a:t> e </a:t>
            </a:r>
            <a:r>
              <a:rPr dirty="0" err="1"/>
              <a:t>connessi</a:t>
            </a:r>
            <a:r>
              <a:rPr dirty="0"/>
              <a:t> </a:t>
            </a:r>
            <a:r>
              <a:rPr dirty="0" err="1"/>
              <a:t>aspetti</a:t>
            </a:r>
            <a:r>
              <a:rPr dirty="0"/>
              <a:t> </a:t>
            </a:r>
            <a:r>
              <a:rPr dirty="0" err="1"/>
              <a:t>metodologici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lvl="1" indent="0" algn="just">
              <a:lnSpc>
                <a:spcPct val="15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/>
              <a:t>	- </a:t>
            </a:r>
            <a:r>
              <a:rPr dirty="0" err="1"/>
              <a:t>Questionario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lvl="1" indent="0" algn="just">
              <a:lnSpc>
                <a:spcPct val="15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/>
              <a:t>	- </a:t>
            </a:r>
            <a:r>
              <a:rPr dirty="0" err="1"/>
              <a:t>Assemblea</a:t>
            </a:r>
            <a:r>
              <a:rPr dirty="0"/>
              <a:t> </a:t>
            </a:r>
            <a:r>
              <a:rPr dirty="0" err="1"/>
              <a:t>plenaria</a:t>
            </a:r>
            <a:r>
              <a:rPr dirty="0"/>
              <a:t> finale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marL="285750" lvl="1" indent="-285750" algn="just">
              <a:lnSpc>
                <a:spcPct val="15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Ø"/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 err="1"/>
              <a:t>Alcune</a:t>
            </a:r>
            <a:r>
              <a:rPr dirty="0"/>
              <a:t> </a:t>
            </a:r>
            <a:r>
              <a:rPr b="1" dirty="0"/>
              <a:t>parole </a:t>
            </a:r>
            <a:r>
              <a:rPr b="1" dirty="0" err="1"/>
              <a:t>chiave</a:t>
            </a:r>
            <a:r>
              <a:rPr dirty="0"/>
              <a:t>: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principi</a:t>
            </a:r>
            <a:r>
              <a:rPr dirty="0"/>
              <a:t> </a:t>
            </a:r>
            <a:r>
              <a:rPr dirty="0" err="1"/>
              <a:t>ispiratori</a:t>
            </a:r>
            <a:r>
              <a:rPr dirty="0"/>
              <a:t>, il </a:t>
            </a:r>
            <a:r>
              <a:rPr dirty="0" err="1"/>
              <a:t>metodo</a:t>
            </a:r>
            <a:r>
              <a:rPr dirty="0"/>
              <a:t>, </a:t>
            </a:r>
            <a:r>
              <a:rPr dirty="0" err="1"/>
              <a:t>gli</a:t>
            </a:r>
            <a:r>
              <a:rPr dirty="0"/>
              <a:t> </a:t>
            </a:r>
            <a:r>
              <a:rPr dirty="0" err="1"/>
              <a:t>obiettivi</a:t>
            </a:r>
            <a:r>
              <a:rPr dirty="0"/>
              <a:t>.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lvl="1" indent="742950" algn="just">
              <a:lnSpc>
                <a:spcPct val="150000"/>
              </a:lnSpc>
              <a:spcBef>
                <a:spcPts val="6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lvl="1" indent="742950" algn="just">
              <a:lnSpc>
                <a:spcPct val="150000"/>
              </a:lnSpc>
              <a:spcBef>
                <a:spcPts val="6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/>
              <a:t>	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Clr>
                <a:srgbClr val="000000"/>
              </a:buClr>
              <a:buSzPct val="100000"/>
              <a:buChar char="➢"/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Clr>
                <a:srgbClr val="000000"/>
              </a:buClr>
              <a:buSzPct val="100000"/>
              <a:buChar char="➢"/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endParaRPr dirty="0">
              <a:solidFill>
                <a:schemeClr val="accent3">
                  <a:lumOff val="44000"/>
                </a:schemeClr>
              </a:solidFill>
            </a:endParaRP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Clr>
                <a:srgbClr val="000000"/>
              </a:buClr>
              <a:buSzPct val="100000"/>
              <a:buChar char="➢"/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endParaRPr dirty="0">
              <a:solidFill>
                <a:schemeClr val="accent3">
                  <a:lumOff val="44000"/>
                </a:schemeClr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 Box 1"/>
          <p:cNvSpPr txBox="1"/>
          <p:nvPr/>
        </p:nvSpPr>
        <p:spPr>
          <a:xfrm>
            <a:off x="238461" y="125870"/>
            <a:ext cx="4577676" cy="57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Premessa</a:t>
            </a:r>
          </a:p>
        </p:txBody>
      </p:sp>
      <p:sp>
        <p:nvSpPr>
          <p:cNvPr id="101" name="Rettangolo 1"/>
          <p:cNvSpPr txBox="1"/>
          <p:nvPr/>
        </p:nvSpPr>
        <p:spPr>
          <a:xfrm>
            <a:off x="297239" y="557965"/>
            <a:ext cx="8590386" cy="331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4762" algn="just">
              <a:spcBef>
                <a:spcPts val="6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Il percorso che conduce alla definizione del Programma Operativo FSE+ 2021-2027 della Regione Autonoma della Sardegna non può prescindere da un confronto con il partenariato economico e sociale per una più puntuale e concreta definizione e qualificazione degli interventi da porre in essere per rispondere alle sfide della nuova programmazione comunitaria.</a:t>
            </a:r>
            <a:endParaRPr>
              <a:solidFill>
                <a:schemeClr val="accent3">
                  <a:lumOff val="44000"/>
                </a:schemeClr>
              </a:solidFill>
            </a:endParaRPr>
          </a:p>
          <a:p>
            <a:pPr indent="4762" algn="just">
              <a:spcBef>
                <a:spcPts val="6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La Regione ha avviato preliminarmente a luglio 2019 una prima fase di ascolto, caratterizzata dall’organizzazione di due incontri e dalla somministrazione di un questionario.</a:t>
            </a:r>
            <a:endParaRPr>
              <a:solidFill>
                <a:schemeClr val="accent3">
                  <a:lumOff val="44000"/>
                </a:schemeClr>
              </a:solidFill>
            </a:endParaRPr>
          </a:p>
          <a:p>
            <a:pPr indent="4762" algn="just">
              <a:spcBef>
                <a:spcPts val="6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Il percorso, interrotto a causa dell’emergenza COVID-19, è stato riavviato a seguito dell’approvazione della DGR 43/4 del 27.08.2020, che definisce la sua articolazione nelle  seguenti fasi operative:</a:t>
            </a:r>
          </a:p>
        </p:txBody>
      </p:sp>
      <p:sp>
        <p:nvSpPr>
          <p:cNvPr id="102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  <p:grpSp>
        <p:nvGrpSpPr>
          <p:cNvPr id="132" name="Gruppo 4"/>
          <p:cNvGrpSpPr/>
          <p:nvPr/>
        </p:nvGrpSpPr>
        <p:grpSpPr>
          <a:xfrm>
            <a:off x="207545" y="4149080"/>
            <a:ext cx="8725799" cy="2004786"/>
            <a:chOff x="0" y="0"/>
            <a:chExt cx="8725797" cy="2004785"/>
          </a:xfrm>
        </p:grpSpPr>
        <p:grpSp>
          <p:nvGrpSpPr>
            <p:cNvPr id="105" name="Freccia a pentagono 3"/>
            <p:cNvGrpSpPr/>
            <p:nvPr/>
          </p:nvGrpSpPr>
          <p:grpSpPr>
            <a:xfrm>
              <a:off x="0" y="-1"/>
              <a:ext cx="4957617" cy="864097"/>
              <a:chOff x="0" y="0"/>
              <a:chExt cx="4957615" cy="864096"/>
            </a:xfrm>
          </p:grpSpPr>
          <p:sp>
            <p:nvSpPr>
              <p:cNvPr id="103" name="Forma"/>
              <p:cNvSpPr/>
              <p:nvPr/>
            </p:nvSpPr>
            <p:spPr>
              <a:xfrm>
                <a:off x="-1" y="0"/>
                <a:ext cx="4957617" cy="8640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9718" y="0"/>
                    </a:lnTo>
                    <a:lnTo>
                      <a:pt x="21600" y="10800"/>
                    </a:lnTo>
                    <a:lnTo>
                      <a:pt x="19718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9B44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4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endParaRPr/>
              </a:p>
            </p:txBody>
          </p:sp>
          <p:sp>
            <p:nvSpPr>
              <p:cNvPr id="104" name="Fase 1…"/>
              <p:cNvSpPr txBox="1"/>
              <p:nvPr/>
            </p:nvSpPr>
            <p:spPr>
              <a:xfrm>
                <a:off x="45719" y="0"/>
                <a:ext cx="4650152" cy="5867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defTabSz="914400">
                  <a:defRPr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t>	</a:t>
                </a:r>
                <a:r>
                  <a:rPr sz="1600"/>
                  <a:t>Fase 1</a:t>
                </a:r>
                <a:r>
                  <a:rPr sz="1400"/>
                  <a:t> </a:t>
                </a:r>
                <a:endParaRPr>
                  <a:solidFill>
                    <a:schemeClr val="accent3">
                      <a:lumOff val="44000"/>
                    </a:schemeClr>
                  </a:solidFill>
                </a:endParaRPr>
              </a:p>
              <a:p>
                <a:pPr defTabSz="914400">
                  <a:defRPr sz="14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t>	Analisi preliminare </a:t>
                </a:r>
              </a:p>
            </p:txBody>
          </p:sp>
        </p:grpSp>
        <p:grpSp>
          <p:nvGrpSpPr>
            <p:cNvPr id="108" name="Freccia a pentagono 6"/>
            <p:cNvGrpSpPr/>
            <p:nvPr/>
          </p:nvGrpSpPr>
          <p:grpSpPr>
            <a:xfrm>
              <a:off x="0" y="941795"/>
              <a:ext cx="1075433" cy="955041"/>
              <a:chOff x="0" y="0"/>
              <a:chExt cx="1075432" cy="955039"/>
            </a:xfrm>
          </p:grpSpPr>
          <p:sp>
            <p:nvSpPr>
              <p:cNvPr id="106" name="Forma"/>
              <p:cNvSpPr/>
              <p:nvPr/>
            </p:nvSpPr>
            <p:spPr>
              <a:xfrm>
                <a:off x="0" y="10802"/>
                <a:ext cx="1075433" cy="9334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2226" y="0"/>
                    </a:lnTo>
                    <a:lnTo>
                      <a:pt x="21600" y="10800"/>
                    </a:lnTo>
                    <a:lnTo>
                      <a:pt x="12226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9B44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1400"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07" name="Analisi di contesto"/>
              <p:cNvSpPr txBox="1"/>
              <p:nvPr/>
            </p:nvSpPr>
            <p:spPr>
              <a:xfrm>
                <a:off x="45720" y="-1"/>
                <a:ext cx="750634" cy="9550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>
                  <a:defRPr sz="14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lvl1pPr>
              </a:lstStyle>
              <a:p>
                <a:r>
                  <a:t>Analisi di contesto</a:t>
                </a:r>
              </a:p>
            </p:txBody>
          </p:sp>
        </p:grpSp>
        <p:grpSp>
          <p:nvGrpSpPr>
            <p:cNvPr id="111" name="Freccia a gallone 7"/>
            <p:cNvGrpSpPr/>
            <p:nvPr/>
          </p:nvGrpSpPr>
          <p:grpSpPr>
            <a:xfrm>
              <a:off x="4651790" y="-1"/>
              <a:ext cx="4074008" cy="864097"/>
              <a:chOff x="0" y="0"/>
              <a:chExt cx="4074006" cy="864096"/>
            </a:xfrm>
          </p:grpSpPr>
          <p:sp>
            <p:nvSpPr>
              <p:cNvPr id="109" name="Parentesi uncinate"/>
              <p:cNvSpPr/>
              <p:nvPr/>
            </p:nvSpPr>
            <p:spPr>
              <a:xfrm>
                <a:off x="0" y="0"/>
                <a:ext cx="4074007" cy="864096"/>
              </a:xfrm>
              <a:prstGeom prst="chevron">
                <a:avLst>
                  <a:gd name="adj" fmla="val 50000"/>
                </a:avLst>
              </a:prstGeom>
              <a:solidFill>
                <a:srgbClr val="B4BAD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400"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10" name="Fase 2…"/>
              <p:cNvSpPr txBox="1"/>
              <p:nvPr/>
            </p:nvSpPr>
            <p:spPr>
              <a:xfrm>
                <a:off x="477767" y="0"/>
                <a:ext cx="3118472" cy="5867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defTabSz="914400">
                  <a:defRPr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t>	</a:t>
                </a:r>
                <a:r>
                  <a:rPr sz="1600"/>
                  <a:t>Fase 2</a:t>
                </a:r>
                <a:endParaRPr sz="1400"/>
              </a:p>
              <a:p>
                <a:pPr defTabSz="914400">
                  <a:defRPr sz="14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t>	Percorso partenariale</a:t>
                </a:r>
              </a:p>
            </p:txBody>
          </p:sp>
        </p:grpSp>
        <p:grpSp>
          <p:nvGrpSpPr>
            <p:cNvPr id="114" name="Freccia a gallone 10"/>
            <p:cNvGrpSpPr/>
            <p:nvPr/>
          </p:nvGrpSpPr>
          <p:grpSpPr>
            <a:xfrm>
              <a:off x="655657" y="941795"/>
              <a:ext cx="1850444" cy="955041"/>
              <a:chOff x="0" y="0"/>
              <a:chExt cx="1850442" cy="955039"/>
            </a:xfrm>
          </p:grpSpPr>
          <p:sp>
            <p:nvSpPr>
              <p:cNvPr id="112" name="Parentesi uncinate"/>
              <p:cNvSpPr/>
              <p:nvPr/>
            </p:nvSpPr>
            <p:spPr>
              <a:xfrm>
                <a:off x="0" y="10802"/>
                <a:ext cx="1850443" cy="933435"/>
              </a:xfrm>
              <a:prstGeom prst="chevron">
                <a:avLst>
                  <a:gd name="adj" fmla="val 50000"/>
                </a:avLst>
              </a:prstGeom>
              <a:solidFill>
                <a:srgbClr val="F9B44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1400" b="1"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13" name="Analisi delle strategie"/>
              <p:cNvSpPr txBox="1"/>
              <p:nvPr/>
            </p:nvSpPr>
            <p:spPr>
              <a:xfrm>
                <a:off x="512436" y="-1"/>
                <a:ext cx="825570" cy="9550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>
                  <a:defRPr sz="14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lvl1pPr>
              </a:lstStyle>
              <a:p>
                <a:r>
                  <a:t>Analisi delle strategie</a:t>
                </a:r>
              </a:p>
            </p:txBody>
          </p:sp>
        </p:grpSp>
        <p:grpSp>
          <p:nvGrpSpPr>
            <p:cNvPr id="117" name="Freccia a gallone 22"/>
            <p:cNvGrpSpPr/>
            <p:nvPr/>
          </p:nvGrpSpPr>
          <p:grpSpPr>
            <a:xfrm>
              <a:off x="2085129" y="833845"/>
              <a:ext cx="1617239" cy="1170941"/>
              <a:chOff x="0" y="0"/>
              <a:chExt cx="1617237" cy="1170939"/>
            </a:xfrm>
          </p:grpSpPr>
          <p:sp>
            <p:nvSpPr>
              <p:cNvPr id="115" name="Parentesi uncinate"/>
              <p:cNvSpPr/>
              <p:nvPr/>
            </p:nvSpPr>
            <p:spPr>
              <a:xfrm>
                <a:off x="0" y="118753"/>
                <a:ext cx="1617238" cy="933435"/>
              </a:xfrm>
              <a:prstGeom prst="chevron">
                <a:avLst>
                  <a:gd name="adj" fmla="val 50000"/>
                </a:avLst>
              </a:prstGeom>
              <a:solidFill>
                <a:srgbClr val="F9B44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1400"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16" name="Analisi delle policy"/>
              <p:cNvSpPr txBox="1"/>
              <p:nvPr/>
            </p:nvSpPr>
            <p:spPr>
              <a:xfrm>
                <a:off x="512436" y="0"/>
                <a:ext cx="592365" cy="11709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>
                  <a:defRPr sz="14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lvl1pPr>
              </a:lstStyle>
              <a:p>
                <a:r>
                  <a:t>Analisi delle policy</a:t>
                </a:r>
              </a:p>
            </p:txBody>
          </p:sp>
        </p:grpSp>
        <p:pic>
          <p:nvPicPr>
            <p:cNvPr id="118" name="Immagine 24" descr="Immagin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7990" y="117651"/>
              <a:ext cx="648000" cy="530421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reflection stA="52000" endPos="40000" dir="5400000" sy="-100000" algn="bl" rotWithShape="0"/>
            </a:effectLst>
          </p:spPr>
        </p:pic>
        <p:pic>
          <p:nvPicPr>
            <p:cNvPr id="119" name="Immagine 26" descr="Immagine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31794" y="121308"/>
              <a:ext cx="648001" cy="544575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reflection stA="52000" endPos="40000" dir="5400000" sy="-100000" algn="bl" rotWithShape="0"/>
            </a:effectLst>
          </p:spPr>
        </p:pic>
        <p:grpSp>
          <p:nvGrpSpPr>
            <p:cNvPr id="122" name="Freccia a gallone 28"/>
            <p:cNvGrpSpPr/>
            <p:nvPr/>
          </p:nvGrpSpPr>
          <p:grpSpPr>
            <a:xfrm>
              <a:off x="3270477" y="939324"/>
              <a:ext cx="1686310" cy="955041"/>
              <a:chOff x="0" y="0"/>
              <a:chExt cx="1686308" cy="955039"/>
            </a:xfrm>
          </p:grpSpPr>
          <p:sp>
            <p:nvSpPr>
              <p:cNvPr id="120" name="Parentesi uncinate"/>
              <p:cNvSpPr/>
              <p:nvPr/>
            </p:nvSpPr>
            <p:spPr>
              <a:xfrm>
                <a:off x="0" y="8333"/>
                <a:ext cx="1686309" cy="938374"/>
              </a:xfrm>
              <a:prstGeom prst="chevron">
                <a:avLst>
                  <a:gd name="adj" fmla="val 50000"/>
                </a:avLst>
              </a:prstGeom>
              <a:solidFill>
                <a:srgbClr val="F9B44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1400"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21" name="Redazione dei report"/>
              <p:cNvSpPr txBox="1"/>
              <p:nvPr/>
            </p:nvSpPr>
            <p:spPr>
              <a:xfrm>
                <a:off x="514906" y="0"/>
                <a:ext cx="656496" cy="9550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>
                  <a:defRPr sz="14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lvl1pPr>
              </a:lstStyle>
              <a:p>
                <a:r>
                  <a:t>Redazione dei report</a:t>
                </a:r>
              </a:p>
            </p:txBody>
          </p:sp>
        </p:grpSp>
        <p:grpSp>
          <p:nvGrpSpPr>
            <p:cNvPr id="125" name="Freccia a gallone 42"/>
            <p:cNvGrpSpPr/>
            <p:nvPr/>
          </p:nvGrpSpPr>
          <p:grpSpPr>
            <a:xfrm>
              <a:off x="7102484" y="938742"/>
              <a:ext cx="1609458" cy="938375"/>
              <a:chOff x="0" y="0"/>
              <a:chExt cx="1609456" cy="938373"/>
            </a:xfrm>
          </p:grpSpPr>
          <p:sp>
            <p:nvSpPr>
              <p:cNvPr id="123" name="Parentesi uncinate"/>
              <p:cNvSpPr/>
              <p:nvPr/>
            </p:nvSpPr>
            <p:spPr>
              <a:xfrm>
                <a:off x="0" y="0"/>
                <a:ext cx="1609457" cy="938374"/>
              </a:xfrm>
              <a:prstGeom prst="chevron">
                <a:avLst>
                  <a:gd name="adj" fmla="val 50000"/>
                </a:avLst>
              </a:prstGeom>
              <a:solidFill>
                <a:srgbClr val="B4BAD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1400" b="1"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24" name="Esiti Tavoli"/>
              <p:cNvSpPr txBox="1"/>
              <p:nvPr/>
            </p:nvSpPr>
            <p:spPr>
              <a:xfrm>
                <a:off x="514906" y="99616"/>
                <a:ext cx="579645" cy="7391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>
                  <a:defRPr sz="14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lvl1pPr>
              </a:lstStyle>
              <a:p>
                <a:r>
                  <a:t>Esiti Tavoli</a:t>
                </a:r>
              </a:p>
            </p:txBody>
          </p:sp>
        </p:grpSp>
        <p:grpSp>
          <p:nvGrpSpPr>
            <p:cNvPr id="128" name="Freccia a gallone 43"/>
            <p:cNvGrpSpPr/>
            <p:nvPr/>
          </p:nvGrpSpPr>
          <p:grpSpPr>
            <a:xfrm>
              <a:off x="4642591" y="938742"/>
              <a:ext cx="1658963" cy="938375"/>
              <a:chOff x="0" y="0"/>
              <a:chExt cx="1658961" cy="938373"/>
            </a:xfrm>
          </p:grpSpPr>
          <p:sp>
            <p:nvSpPr>
              <p:cNvPr id="126" name="Parentesi uncinate"/>
              <p:cNvSpPr/>
              <p:nvPr/>
            </p:nvSpPr>
            <p:spPr>
              <a:xfrm>
                <a:off x="0" y="0"/>
                <a:ext cx="1658962" cy="938374"/>
              </a:xfrm>
              <a:prstGeom prst="chevron">
                <a:avLst>
                  <a:gd name="adj" fmla="val 50000"/>
                </a:avLst>
              </a:prstGeom>
              <a:solidFill>
                <a:srgbClr val="B4BAD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1300" b="1"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27" name="Convocazione Tavoli"/>
              <p:cNvSpPr txBox="1"/>
              <p:nvPr/>
            </p:nvSpPr>
            <p:spPr>
              <a:xfrm>
                <a:off x="514906" y="136885"/>
                <a:ext cx="629149" cy="66460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>
                  <a:defRPr sz="1300" b="1">
                    <a:solidFill>
                      <a:srgbClr val="002060"/>
                    </a:solidFill>
                  </a:defRPr>
                </a:lvl1pPr>
              </a:lstStyle>
              <a:p>
                <a:r>
                  <a:t>Convocazione Tavoli</a:t>
                </a:r>
              </a:p>
            </p:txBody>
          </p:sp>
        </p:grpSp>
        <p:grpSp>
          <p:nvGrpSpPr>
            <p:cNvPr id="131" name="Freccia a gallone 44"/>
            <p:cNvGrpSpPr/>
            <p:nvPr/>
          </p:nvGrpSpPr>
          <p:grpSpPr>
            <a:xfrm>
              <a:off x="5879794" y="938742"/>
              <a:ext cx="1658963" cy="938375"/>
              <a:chOff x="0" y="0"/>
              <a:chExt cx="1658961" cy="938373"/>
            </a:xfrm>
          </p:grpSpPr>
          <p:sp>
            <p:nvSpPr>
              <p:cNvPr id="129" name="Parentesi uncinate"/>
              <p:cNvSpPr/>
              <p:nvPr/>
            </p:nvSpPr>
            <p:spPr>
              <a:xfrm>
                <a:off x="0" y="0"/>
                <a:ext cx="1658962" cy="938374"/>
              </a:xfrm>
              <a:prstGeom prst="chevron">
                <a:avLst>
                  <a:gd name="adj" fmla="val 50000"/>
                </a:avLst>
              </a:prstGeom>
              <a:solidFill>
                <a:srgbClr val="B4BAD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1400" b="1"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30" name="Riunione Tavoli"/>
              <p:cNvSpPr txBox="1"/>
              <p:nvPr/>
            </p:nvSpPr>
            <p:spPr>
              <a:xfrm>
                <a:off x="514906" y="99616"/>
                <a:ext cx="629149" cy="7391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>
                  <a:defRPr sz="14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lvl1pPr>
              </a:lstStyle>
              <a:p>
                <a:r>
                  <a:t>Riunione Tavoli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 Box 1"/>
          <p:cNvSpPr txBox="1"/>
          <p:nvPr/>
        </p:nvSpPr>
        <p:spPr>
          <a:xfrm>
            <a:off x="238461" y="125870"/>
            <a:ext cx="4577676" cy="57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Fase 1 – Analisi preliminare</a:t>
            </a:r>
          </a:p>
        </p:txBody>
      </p:sp>
      <p:sp>
        <p:nvSpPr>
          <p:cNvPr id="135" name="CasellaDiTesto 8"/>
          <p:cNvSpPr txBox="1"/>
          <p:nvPr/>
        </p:nvSpPr>
        <p:spPr>
          <a:xfrm>
            <a:off x="297239" y="675014"/>
            <a:ext cx="8621529" cy="128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4762" algn="just">
              <a:spcBef>
                <a:spcPts val="6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Nel corso dell’analisi preliminare sono stati svolti specifici approfondimenti su diversi aspetti (il </a:t>
            </a:r>
            <a:r>
              <a:rPr b="1"/>
              <a:t>contesto regionale</a:t>
            </a:r>
            <a:r>
              <a:t>, il </a:t>
            </a:r>
            <a:r>
              <a:rPr b="1"/>
              <a:t>contesto strategico di riferimento </a:t>
            </a:r>
            <a:r>
              <a:t>e l’</a:t>
            </a:r>
            <a:r>
              <a:rPr b="1"/>
              <a:t>analisi delle policy</a:t>
            </a:r>
            <a:r>
              <a:t>) in esito ai quali vengono predisposte specifiche relazioni. </a:t>
            </a:r>
          </a:p>
          <a:p>
            <a:pPr indent="4762" algn="just">
              <a:spcBef>
                <a:spcPts val="6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Si riportano di seguito le fasi in cui si articola l’analisi preliminare.</a:t>
            </a:r>
          </a:p>
        </p:txBody>
      </p:sp>
      <p:grpSp>
        <p:nvGrpSpPr>
          <p:cNvPr id="138" name="Figura a mano libera: forma 2"/>
          <p:cNvGrpSpPr/>
          <p:nvPr/>
        </p:nvGrpSpPr>
        <p:grpSpPr>
          <a:xfrm>
            <a:off x="323528" y="2264672"/>
            <a:ext cx="1806744" cy="1084048"/>
            <a:chOff x="0" y="0"/>
            <a:chExt cx="1806743" cy="1084046"/>
          </a:xfrm>
        </p:grpSpPr>
        <p:sp>
          <p:nvSpPr>
            <p:cNvPr id="136" name="Forma"/>
            <p:cNvSpPr/>
            <p:nvPr/>
          </p:nvSpPr>
          <p:spPr>
            <a:xfrm>
              <a:off x="0" y="-1"/>
              <a:ext cx="1806744" cy="1084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"/>
                  </a:moveTo>
                  <a:cubicBezTo>
                    <a:pt x="0" y="967"/>
                    <a:pt x="580" y="0"/>
                    <a:pt x="1296" y="0"/>
                  </a:cubicBezTo>
                  <a:lnTo>
                    <a:pt x="20304" y="0"/>
                  </a:lnTo>
                  <a:cubicBezTo>
                    <a:pt x="21020" y="0"/>
                    <a:pt x="21600" y="967"/>
                    <a:pt x="21600" y="2160"/>
                  </a:cubicBezTo>
                  <a:lnTo>
                    <a:pt x="21600" y="19440"/>
                  </a:lnTo>
                  <a:cubicBezTo>
                    <a:pt x="21600" y="20633"/>
                    <a:pt x="21020" y="21600"/>
                    <a:pt x="20304" y="21600"/>
                  </a:cubicBezTo>
                  <a:lnTo>
                    <a:pt x="1296" y="21600"/>
                  </a:lnTo>
                  <a:cubicBezTo>
                    <a:pt x="580" y="21600"/>
                    <a:pt x="0" y="20633"/>
                    <a:pt x="0" y="19440"/>
                  </a:cubicBezTo>
                  <a:lnTo>
                    <a:pt x="0" y="2160"/>
                  </a:lnTo>
                  <a:close/>
                </a:path>
              </a:pathLst>
            </a:custGeom>
            <a:solidFill>
              <a:srgbClr val="858FC8"/>
            </a:solidFill>
            <a:ln w="12700" cap="flat">
              <a:noFill/>
              <a:miter lim="4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ts val="700"/>
                </a:spcBef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37" name="a. Analisi del contesto di riferimento regionale"/>
            <p:cNvSpPr txBox="1"/>
            <p:nvPr/>
          </p:nvSpPr>
          <p:spPr>
            <a:xfrm>
              <a:off x="0" y="57517"/>
              <a:ext cx="1806744" cy="9690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85091" tIns="85091" rIns="85091" bIns="85091" numCol="1" anchor="ctr">
              <a:spAutoFit/>
            </a:bodyPr>
            <a:lstStyle>
              <a:lvl1pPr algn="ctr" defTabSz="622300">
                <a:lnSpc>
                  <a:spcPct val="90000"/>
                </a:lnSpc>
                <a:spcBef>
                  <a:spcPts val="500"/>
                </a:spcBef>
                <a:defRPr sz="1400">
                  <a:solidFill>
                    <a:srgbClr val="002060"/>
                  </a:solidFill>
                  <a:latin typeface="Tahoma Bold"/>
                  <a:ea typeface="Tahoma Bold"/>
                  <a:cs typeface="Tahoma Bold"/>
                  <a:sym typeface="Tahoma Bold"/>
                </a:defRPr>
              </a:lvl1pPr>
            </a:lstStyle>
            <a:p>
              <a:r>
                <a:t>a. Analisi del contesto di riferimento regionale</a:t>
              </a:r>
            </a:p>
          </p:txBody>
        </p:sp>
      </p:grpSp>
      <p:grpSp>
        <p:nvGrpSpPr>
          <p:cNvPr id="141" name="Figura a mano libera: forma 6"/>
          <p:cNvGrpSpPr/>
          <p:nvPr/>
        </p:nvGrpSpPr>
        <p:grpSpPr>
          <a:xfrm>
            <a:off x="2537134" y="3068959"/>
            <a:ext cx="1806745" cy="1084047"/>
            <a:chOff x="0" y="0"/>
            <a:chExt cx="1806743" cy="1084046"/>
          </a:xfrm>
        </p:grpSpPr>
        <p:sp>
          <p:nvSpPr>
            <p:cNvPr id="139" name="Forma"/>
            <p:cNvSpPr/>
            <p:nvPr/>
          </p:nvSpPr>
          <p:spPr>
            <a:xfrm>
              <a:off x="0" y="-1"/>
              <a:ext cx="1806744" cy="1084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"/>
                  </a:moveTo>
                  <a:cubicBezTo>
                    <a:pt x="0" y="967"/>
                    <a:pt x="580" y="0"/>
                    <a:pt x="1296" y="0"/>
                  </a:cubicBezTo>
                  <a:lnTo>
                    <a:pt x="20304" y="0"/>
                  </a:lnTo>
                  <a:cubicBezTo>
                    <a:pt x="21020" y="0"/>
                    <a:pt x="21600" y="967"/>
                    <a:pt x="21600" y="2160"/>
                  </a:cubicBezTo>
                  <a:lnTo>
                    <a:pt x="21600" y="19440"/>
                  </a:lnTo>
                  <a:cubicBezTo>
                    <a:pt x="21600" y="20633"/>
                    <a:pt x="21020" y="21600"/>
                    <a:pt x="20304" y="21600"/>
                  </a:cubicBezTo>
                  <a:lnTo>
                    <a:pt x="1296" y="21600"/>
                  </a:lnTo>
                  <a:cubicBezTo>
                    <a:pt x="580" y="21600"/>
                    <a:pt x="0" y="20633"/>
                    <a:pt x="0" y="19440"/>
                  </a:cubicBezTo>
                  <a:lnTo>
                    <a:pt x="0" y="2160"/>
                  </a:lnTo>
                  <a:close/>
                </a:path>
              </a:pathLst>
            </a:custGeom>
            <a:solidFill>
              <a:srgbClr val="858FC8"/>
            </a:solidFill>
            <a:ln w="12700" cap="flat">
              <a:noFill/>
              <a:miter lim="4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ts val="700"/>
                </a:spcBef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40" name="b. Analisi del contesto strategico di riferimento"/>
            <p:cNvSpPr txBox="1"/>
            <p:nvPr/>
          </p:nvSpPr>
          <p:spPr>
            <a:xfrm>
              <a:off x="0" y="57517"/>
              <a:ext cx="1806744" cy="9690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85091" tIns="85091" rIns="85091" bIns="85091" numCol="1" anchor="ctr">
              <a:spAutoFit/>
            </a:bodyPr>
            <a:lstStyle>
              <a:lvl1pPr algn="ctr" defTabSz="622300">
                <a:lnSpc>
                  <a:spcPct val="90000"/>
                </a:lnSpc>
                <a:spcBef>
                  <a:spcPts val="500"/>
                </a:spcBef>
                <a:defRPr sz="1400">
                  <a:solidFill>
                    <a:srgbClr val="002060"/>
                  </a:solidFill>
                  <a:latin typeface="Tahoma Bold"/>
                  <a:ea typeface="Tahoma Bold"/>
                  <a:cs typeface="Tahoma Bold"/>
                  <a:sym typeface="Tahoma Bold"/>
                </a:defRPr>
              </a:lvl1pPr>
            </a:lstStyle>
            <a:p>
              <a:r>
                <a:t>b. Analisi del contesto strategico di riferimento</a:t>
              </a:r>
            </a:p>
          </p:txBody>
        </p:sp>
      </p:grpSp>
      <p:grpSp>
        <p:nvGrpSpPr>
          <p:cNvPr id="144" name="Figura a mano libera: forma 10"/>
          <p:cNvGrpSpPr/>
          <p:nvPr/>
        </p:nvGrpSpPr>
        <p:grpSpPr>
          <a:xfrm>
            <a:off x="4750739" y="3949337"/>
            <a:ext cx="1806745" cy="1084048"/>
            <a:chOff x="0" y="0"/>
            <a:chExt cx="1806743" cy="1084046"/>
          </a:xfrm>
        </p:grpSpPr>
        <p:sp>
          <p:nvSpPr>
            <p:cNvPr id="142" name="Forma"/>
            <p:cNvSpPr/>
            <p:nvPr/>
          </p:nvSpPr>
          <p:spPr>
            <a:xfrm>
              <a:off x="0" y="-1"/>
              <a:ext cx="1806744" cy="1084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"/>
                  </a:moveTo>
                  <a:cubicBezTo>
                    <a:pt x="0" y="967"/>
                    <a:pt x="580" y="0"/>
                    <a:pt x="1296" y="0"/>
                  </a:cubicBezTo>
                  <a:lnTo>
                    <a:pt x="20304" y="0"/>
                  </a:lnTo>
                  <a:cubicBezTo>
                    <a:pt x="21020" y="0"/>
                    <a:pt x="21600" y="967"/>
                    <a:pt x="21600" y="2160"/>
                  </a:cubicBezTo>
                  <a:lnTo>
                    <a:pt x="21600" y="19440"/>
                  </a:lnTo>
                  <a:cubicBezTo>
                    <a:pt x="21600" y="20633"/>
                    <a:pt x="21020" y="21600"/>
                    <a:pt x="20304" y="21600"/>
                  </a:cubicBezTo>
                  <a:lnTo>
                    <a:pt x="1296" y="21600"/>
                  </a:lnTo>
                  <a:cubicBezTo>
                    <a:pt x="580" y="21600"/>
                    <a:pt x="0" y="20633"/>
                    <a:pt x="0" y="19440"/>
                  </a:cubicBezTo>
                  <a:lnTo>
                    <a:pt x="0" y="2160"/>
                  </a:lnTo>
                  <a:close/>
                </a:path>
              </a:pathLst>
            </a:custGeom>
            <a:solidFill>
              <a:srgbClr val="858FC8"/>
            </a:solidFill>
            <a:ln w="12700" cap="flat">
              <a:noFill/>
              <a:miter lim="4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ts val="700"/>
                </a:spcBef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43" name="c. Analisi delle policy"/>
            <p:cNvSpPr txBox="1"/>
            <p:nvPr/>
          </p:nvSpPr>
          <p:spPr>
            <a:xfrm>
              <a:off x="0" y="251827"/>
              <a:ext cx="1806744" cy="5803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85091" tIns="85091" rIns="85091" bIns="85091" numCol="1" anchor="ctr">
              <a:spAutoFit/>
            </a:bodyPr>
            <a:lstStyle>
              <a:lvl1pPr algn="ctr" defTabSz="622300">
                <a:lnSpc>
                  <a:spcPct val="90000"/>
                </a:lnSpc>
                <a:spcBef>
                  <a:spcPts val="500"/>
                </a:spcBef>
                <a:defRPr sz="1400">
                  <a:solidFill>
                    <a:srgbClr val="002060"/>
                  </a:solidFill>
                  <a:latin typeface="Tahoma Bold"/>
                  <a:ea typeface="Tahoma Bold"/>
                  <a:cs typeface="Tahoma Bold"/>
                  <a:sym typeface="Tahoma Bold"/>
                </a:defRPr>
              </a:lvl1pPr>
            </a:lstStyle>
            <a:p>
              <a:r>
                <a:t>c. Analisi delle policy</a:t>
              </a:r>
            </a:p>
          </p:txBody>
        </p:sp>
      </p:grpSp>
      <p:grpSp>
        <p:nvGrpSpPr>
          <p:cNvPr id="147" name="Figura a mano libera: forma 17"/>
          <p:cNvGrpSpPr/>
          <p:nvPr/>
        </p:nvGrpSpPr>
        <p:grpSpPr>
          <a:xfrm>
            <a:off x="6972213" y="4793226"/>
            <a:ext cx="1806745" cy="1084047"/>
            <a:chOff x="0" y="0"/>
            <a:chExt cx="1806743" cy="1084046"/>
          </a:xfrm>
        </p:grpSpPr>
        <p:sp>
          <p:nvSpPr>
            <p:cNvPr id="145" name="Forma"/>
            <p:cNvSpPr/>
            <p:nvPr/>
          </p:nvSpPr>
          <p:spPr>
            <a:xfrm>
              <a:off x="0" y="-1"/>
              <a:ext cx="1806744" cy="1084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"/>
                  </a:moveTo>
                  <a:cubicBezTo>
                    <a:pt x="0" y="967"/>
                    <a:pt x="580" y="0"/>
                    <a:pt x="1296" y="0"/>
                  </a:cubicBezTo>
                  <a:lnTo>
                    <a:pt x="20304" y="0"/>
                  </a:lnTo>
                  <a:cubicBezTo>
                    <a:pt x="21020" y="0"/>
                    <a:pt x="21600" y="967"/>
                    <a:pt x="21600" y="2160"/>
                  </a:cubicBezTo>
                  <a:lnTo>
                    <a:pt x="21600" y="19440"/>
                  </a:lnTo>
                  <a:cubicBezTo>
                    <a:pt x="21600" y="20633"/>
                    <a:pt x="21020" y="21600"/>
                    <a:pt x="20304" y="21600"/>
                  </a:cubicBezTo>
                  <a:lnTo>
                    <a:pt x="1296" y="21600"/>
                  </a:lnTo>
                  <a:cubicBezTo>
                    <a:pt x="580" y="21600"/>
                    <a:pt x="0" y="20633"/>
                    <a:pt x="0" y="19440"/>
                  </a:cubicBezTo>
                  <a:lnTo>
                    <a:pt x="0" y="2160"/>
                  </a:lnTo>
                  <a:close/>
                </a:path>
              </a:pathLst>
            </a:custGeom>
            <a:solidFill>
              <a:srgbClr val="858FC8"/>
            </a:solidFill>
            <a:ln w="12700" cap="flat">
              <a:noFill/>
              <a:miter lim="4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ts val="700"/>
                </a:spcBef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46" name="d. Report finali"/>
            <p:cNvSpPr txBox="1"/>
            <p:nvPr/>
          </p:nvSpPr>
          <p:spPr>
            <a:xfrm>
              <a:off x="0" y="348982"/>
              <a:ext cx="1806744" cy="386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85091" tIns="85091" rIns="85091" bIns="85091" numCol="1" anchor="ctr">
              <a:spAutoFit/>
            </a:bodyPr>
            <a:lstStyle>
              <a:lvl1pPr algn="ctr" defTabSz="622300">
                <a:lnSpc>
                  <a:spcPct val="90000"/>
                </a:lnSpc>
                <a:spcBef>
                  <a:spcPts val="500"/>
                </a:spcBef>
                <a:defRPr sz="1400">
                  <a:solidFill>
                    <a:srgbClr val="002060"/>
                  </a:solidFill>
                  <a:latin typeface="Tahoma Bold"/>
                  <a:ea typeface="Tahoma Bold"/>
                  <a:cs typeface="Tahoma Bold"/>
                  <a:sym typeface="Tahoma Bold"/>
                </a:defRPr>
              </a:lvl1pPr>
            </a:lstStyle>
            <a:p>
              <a:r>
                <a:t>d. Report finali</a:t>
              </a:r>
            </a:p>
          </p:txBody>
        </p:sp>
      </p:grpSp>
      <p:sp>
        <p:nvSpPr>
          <p:cNvPr id="148" name="Freeform 9"/>
          <p:cNvSpPr/>
          <p:nvPr/>
        </p:nvSpPr>
        <p:spPr>
          <a:xfrm rot="5400000">
            <a:off x="1852326" y="3391803"/>
            <a:ext cx="558508" cy="510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51" extrusionOk="0">
                <a:moveTo>
                  <a:pt x="18752" y="4320"/>
                </a:moveTo>
                <a:cubicBezTo>
                  <a:pt x="21600" y="4320"/>
                  <a:pt x="21600" y="4320"/>
                  <a:pt x="21600" y="4320"/>
                </a:cubicBezTo>
                <a:cubicBezTo>
                  <a:pt x="14242" y="0"/>
                  <a:pt x="14242" y="0"/>
                  <a:pt x="14242" y="0"/>
                </a:cubicBezTo>
                <a:cubicBezTo>
                  <a:pt x="6884" y="4320"/>
                  <a:pt x="6884" y="4320"/>
                  <a:pt x="6884" y="4320"/>
                </a:cubicBezTo>
                <a:cubicBezTo>
                  <a:pt x="10029" y="4320"/>
                  <a:pt x="10029" y="4320"/>
                  <a:pt x="10029" y="4320"/>
                </a:cubicBezTo>
                <a:cubicBezTo>
                  <a:pt x="10563" y="10518"/>
                  <a:pt x="8308" y="17969"/>
                  <a:pt x="1484" y="20160"/>
                </a:cubicBezTo>
                <a:cubicBezTo>
                  <a:pt x="1068" y="20536"/>
                  <a:pt x="593" y="20723"/>
                  <a:pt x="0" y="20786"/>
                </a:cubicBezTo>
                <a:cubicBezTo>
                  <a:pt x="9791" y="21600"/>
                  <a:pt x="19464" y="14650"/>
                  <a:pt x="18752" y="4320"/>
                </a:cubicBezTo>
                <a:close/>
              </a:path>
            </a:pathLst>
          </a:custGeom>
          <a:solidFill>
            <a:srgbClr val="C6007E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0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49" name="Freeform 9"/>
          <p:cNvSpPr/>
          <p:nvPr/>
        </p:nvSpPr>
        <p:spPr>
          <a:xfrm rot="5400000">
            <a:off x="4123182" y="4292027"/>
            <a:ext cx="558508" cy="510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51" extrusionOk="0">
                <a:moveTo>
                  <a:pt x="18752" y="4320"/>
                </a:moveTo>
                <a:cubicBezTo>
                  <a:pt x="21600" y="4320"/>
                  <a:pt x="21600" y="4320"/>
                  <a:pt x="21600" y="4320"/>
                </a:cubicBezTo>
                <a:cubicBezTo>
                  <a:pt x="14242" y="0"/>
                  <a:pt x="14242" y="0"/>
                  <a:pt x="14242" y="0"/>
                </a:cubicBezTo>
                <a:cubicBezTo>
                  <a:pt x="6884" y="4320"/>
                  <a:pt x="6884" y="4320"/>
                  <a:pt x="6884" y="4320"/>
                </a:cubicBezTo>
                <a:cubicBezTo>
                  <a:pt x="10029" y="4320"/>
                  <a:pt x="10029" y="4320"/>
                  <a:pt x="10029" y="4320"/>
                </a:cubicBezTo>
                <a:cubicBezTo>
                  <a:pt x="10563" y="10518"/>
                  <a:pt x="8308" y="17969"/>
                  <a:pt x="1484" y="20160"/>
                </a:cubicBezTo>
                <a:cubicBezTo>
                  <a:pt x="1068" y="20536"/>
                  <a:pt x="593" y="20723"/>
                  <a:pt x="0" y="20786"/>
                </a:cubicBezTo>
                <a:cubicBezTo>
                  <a:pt x="9791" y="21600"/>
                  <a:pt x="19464" y="14650"/>
                  <a:pt x="18752" y="4320"/>
                </a:cubicBezTo>
                <a:close/>
              </a:path>
            </a:pathLst>
          </a:custGeom>
          <a:solidFill>
            <a:srgbClr val="C6007E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0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0" name="Freeform 9"/>
          <p:cNvSpPr/>
          <p:nvPr/>
        </p:nvSpPr>
        <p:spPr>
          <a:xfrm rot="5400000">
            <a:off x="6310133" y="5123264"/>
            <a:ext cx="558508" cy="510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51" extrusionOk="0">
                <a:moveTo>
                  <a:pt x="18752" y="4320"/>
                </a:moveTo>
                <a:cubicBezTo>
                  <a:pt x="21600" y="4320"/>
                  <a:pt x="21600" y="4320"/>
                  <a:pt x="21600" y="4320"/>
                </a:cubicBezTo>
                <a:cubicBezTo>
                  <a:pt x="14242" y="0"/>
                  <a:pt x="14242" y="0"/>
                  <a:pt x="14242" y="0"/>
                </a:cubicBezTo>
                <a:cubicBezTo>
                  <a:pt x="6884" y="4320"/>
                  <a:pt x="6884" y="4320"/>
                  <a:pt x="6884" y="4320"/>
                </a:cubicBezTo>
                <a:cubicBezTo>
                  <a:pt x="10029" y="4320"/>
                  <a:pt x="10029" y="4320"/>
                  <a:pt x="10029" y="4320"/>
                </a:cubicBezTo>
                <a:cubicBezTo>
                  <a:pt x="10563" y="10518"/>
                  <a:pt x="8308" y="17969"/>
                  <a:pt x="1484" y="20160"/>
                </a:cubicBezTo>
                <a:cubicBezTo>
                  <a:pt x="1068" y="20536"/>
                  <a:pt x="593" y="20723"/>
                  <a:pt x="0" y="20786"/>
                </a:cubicBezTo>
                <a:cubicBezTo>
                  <a:pt x="9791" y="21600"/>
                  <a:pt x="19464" y="14650"/>
                  <a:pt x="18752" y="4320"/>
                </a:cubicBezTo>
                <a:close/>
              </a:path>
            </a:pathLst>
          </a:custGeom>
          <a:solidFill>
            <a:srgbClr val="FFC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0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1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  <p:sp>
        <p:nvSpPr>
          <p:cNvPr id="152" name="Freeform 9"/>
          <p:cNvSpPr/>
          <p:nvPr/>
        </p:nvSpPr>
        <p:spPr>
          <a:xfrm rot="5400000">
            <a:off x="1852326" y="3391804"/>
            <a:ext cx="558508" cy="510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51" extrusionOk="0">
                <a:moveTo>
                  <a:pt x="18752" y="4320"/>
                </a:moveTo>
                <a:cubicBezTo>
                  <a:pt x="21600" y="4320"/>
                  <a:pt x="21600" y="4320"/>
                  <a:pt x="21600" y="4320"/>
                </a:cubicBezTo>
                <a:cubicBezTo>
                  <a:pt x="14242" y="0"/>
                  <a:pt x="14242" y="0"/>
                  <a:pt x="14242" y="0"/>
                </a:cubicBezTo>
                <a:cubicBezTo>
                  <a:pt x="6884" y="4320"/>
                  <a:pt x="6884" y="4320"/>
                  <a:pt x="6884" y="4320"/>
                </a:cubicBezTo>
                <a:cubicBezTo>
                  <a:pt x="10029" y="4320"/>
                  <a:pt x="10029" y="4320"/>
                  <a:pt x="10029" y="4320"/>
                </a:cubicBezTo>
                <a:cubicBezTo>
                  <a:pt x="10563" y="10518"/>
                  <a:pt x="8308" y="17969"/>
                  <a:pt x="1484" y="20160"/>
                </a:cubicBezTo>
                <a:cubicBezTo>
                  <a:pt x="1068" y="20536"/>
                  <a:pt x="593" y="20723"/>
                  <a:pt x="0" y="20786"/>
                </a:cubicBezTo>
                <a:cubicBezTo>
                  <a:pt x="9791" y="21600"/>
                  <a:pt x="19464" y="14650"/>
                  <a:pt x="18752" y="4320"/>
                </a:cubicBezTo>
                <a:close/>
              </a:path>
            </a:pathLst>
          </a:custGeom>
          <a:solidFill>
            <a:srgbClr val="FFC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0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3" name="Freeform 9"/>
          <p:cNvSpPr/>
          <p:nvPr/>
        </p:nvSpPr>
        <p:spPr>
          <a:xfrm rot="5400000">
            <a:off x="4123182" y="4292028"/>
            <a:ext cx="558508" cy="510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51" extrusionOk="0">
                <a:moveTo>
                  <a:pt x="18752" y="4320"/>
                </a:moveTo>
                <a:cubicBezTo>
                  <a:pt x="21600" y="4320"/>
                  <a:pt x="21600" y="4320"/>
                  <a:pt x="21600" y="4320"/>
                </a:cubicBezTo>
                <a:cubicBezTo>
                  <a:pt x="14242" y="0"/>
                  <a:pt x="14242" y="0"/>
                  <a:pt x="14242" y="0"/>
                </a:cubicBezTo>
                <a:cubicBezTo>
                  <a:pt x="6884" y="4320"/>
                  <a:pt x="6884" y="4320"/>
                  <a:pt x="6884" y="4320"/>
                </a:cubicBezTo>
                <a:cubicBezTo>
                  <a:pt x="10029" y="4320"/>
                  <a:pt x="10029" y="4320"/>
                  <a:pt x="10029" y="4320"/>
                </a:cubicBezTo>
                <a:cubicBezTo>
                  <a:pt x="10563" y="10518"/>
                  <a:pt x="8308" y="17969"/>
                  <a:pt x="1484" y="20160"/>
                </a:cubicBezTo>
                <a:cubicBezTo>
                  <a:pt x="1068" y="20536"/>
                  <a:pt x="593" y="20723"/>
                  <a:pt x="0" y="20786"/>
                </a:cubicBezTo>
                <a:cubicBezTo>
                  <a:pt x="9791" y="21600"/>
                  <a:pt x="19464" y="14650"/>
                  <a:pt x="18752" y="4320"/>
                </a:cubicBezTo>
                <a:close/>
              </a:path>
            </a:pathLst>
          </a:custGeom>
          <a:solidFill>
            <a:srgbClr val="FFC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0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ext Box 1"/>
          <p:cNvSpPr txBox="1"/>
          <p:nvPr/>
        </p:nvSpPr>
        <p:spPr>
          <a:xfrm>
            <a:off x="238461" y="125870"/>
            <a:ext cx="8862339" cy="10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Fase 1 – Analisi preliminare – Analisi del contesto di riferimento regionale</a:t>
            </a:r>
          </a:p>
        </p:txBody>
      </p:sp>
      <p:sp>
        <p:nvSpPr>
          <p:cNvPr id="156" name="Rettangolo 1"/>
          <p:cNvSpPr txBox="1"/>
          <p:nvPr/>
        </p:nvSpPr>
        <p:spPr>
          <a:xfrm>
            <a:off x="240982" y="694437"/>
            <a:ext cx="8605778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indent="4762" algn="just">
              <a:spcBef>
                <a:spcPts val="6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lvl1pPr>
          </a:lstStyle>
          <a:p>
            <a:r>
              <a:t>Mediante l’analisi del contesto di riferimento regionale sono stati approfonditi gli aspetti inerenti l’assetto economico, lavorativo, di istruzione e formazione e di inclusione sociale.</a:t>
            </a:r>
          </a:p>
        </p:txBody>
      </p:sp>
      <p:sp>
        <p:nvSpPr>
          <p:cNvPr id="157" name="Triangolo isoscele 10"/>
          <p:cNvSpPr/>
          <p:nvPr/>
        </p:nvSpPr>
        <p:spPr>
          <a:xfrm rot="5400000">
            <a:off x="5911336" y="3694858"/>
            <a:ext cx="1582709" cy="228935"/>
          </a:xfrm>
          <a:prstGeom prst="triangle">
            <a:avLst/>
          </a:prstGeom>
          <a:solidFill>
            <a:srgbClr val="26269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grpSp>
        <p:nvGrpSpPr>
          <p:cNvPr id="162" name="Gruppo 54"/>
          <p:cNvGrpSpPr/>
          <p:nvPr/>
        </p:nvGrpSpPr>
        <p:grpSpPr>
          <a:xfrm>
            <a:off x="6948264" y="2602360"/>
            <a:ext cx="1976718" cy="2410816"/>
            <a:chOff x="0" y="0"/>
            <a:chExt cx="1976716" cy="2410815"/>
          </a:xfrm>
        </p:grpSpPr>
        <p:grpSp>
          <p:nvGrpSpPr>
            <p:cNvPr id="160" name="Rettangolo 9"/>
            <p:cNvGrpSpPr/>
            <p:nvPr/>
          </p:nvGrpSpPr>
          <p:grpSpPr>
            <a:xfrm>
              <a:off x="0" y="-1"/>
              <a:ext cx="1976717" cy="2410817"/>
              <a:chOff x="0" y="0"/>
              <a:chExt cx="1976716" cy="2410815"/>
            </a:xfrm>
          </p:grpSpPr>
          <p:sp>
            <p:nvSpPr>
              <p:cNvPr id="158" name="Rettangolo"/>
              <p:cNvSpPr/>
              <p:nvPr/>
            </p:nvSpPr>
            <p:spPr>
              <a:xfrm>
                <a:off x="0" y="-1"/>
                <a:ext cx="1976717" cy="2410817"/>
              </a:xfrm>
              <a:prstGeom prst="rect">
                <a:avLst/>
              </a:prstGeom>
              <a:noFill/>
              <a:ln w="19050" cap="flat">
                <a:solidFill>
                  <a:srgbClr val="A6A6A6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600" u="sng">
                    <a:solidFill>
                      <a:srgbClr val="262699"/>
                    </a:solidFill>
                    <a:effectLst>
                      <a:outerShdw blurRad="50800" dist="38100" dir="2700000" rotWithShape="0">
                        <a:srgbClr val="000000">
                          <a:alpha val="40000"/>
                        </a:srgbClr>
                      </a:outerShdw>
                    </a:effectLst>
                    <a:latin typeface="Tahoma Bold"/>
                    <a:ea typeface="Tahoma Bold"/>
                    <a:cs typeface="Tahoma Bold"/>
                    <a:sym typeface="Tahoma Bold"/>
                  </a:defRPr>
                </a:pPr>
                <a:endParaRPr/>
              </a:p>
            </p:txBody>
          </p:sp>
          <p:sp>
            <p:nvSpPr>
              <p:cNvPr id="159" name="Gli esiti dell’analisi  vengono riportati nella…"/>
              <p:cNvSpPr txBox="1"/>
              <p:nvPr/>
            </p:nvSpPr>
            <p:spPr>
              <a:xfrm>
                <a:off x="55245" y="73837"/>
                <a:ext cx="1866228" cy="22631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/>
              <a:p>
                <a:pPr algn="ctr">
                  <a:defRPr sz="1600">
                    <a:solidFill>
                      <a:srgbClr val="002060"/>
                    </a:solidFill>
                    <a:latin typeface="Tahoma"/>
                    <a:ea typeface="Tahoma"/>
                    <a:cs typeface="Tahoma"/>
                    <a:sym typeface="Tahoma"/>
                  </a:defRPr>
                </a:pPr>
                <a:r>
                  <a:t>Gli esiti dell’analisi  vengono riportati nella </a:t>
                </a:r>
                <a:endParaRPr>
                  <a:solidFill>
                    <a:schemeClr val="accent3">
                      <a:lumOff val="44000"/>
                    </a:schemeClr>
                  </a:solidFill>
                </a:endParaRPr>
              </a:p>
              <a:p>
                <a:pPr algn="ctr">
                  <a:defRPr sz="1600">
                    <a:solidFill>
                      <a:srgbClr val="262699"/>
                    </a:solidFill>
                    <a:latin typeface="Tahoma Bold"/>
                    <a:ea typeface="Tahoma Bold"/>
                    <a:cs typeface="Tahoma Bold"/>
                    <a:sym typeface="Tahoma Bold"/>
                  </a:defRPr>
                </a:pPr>
                <a:r>
                  <a:t>“</a:t>
                </a:r>
                <a:r>
                  <a:rPr u="sng">
                    <a:solidFill>
                      <a:srgbClr val="CCCCFF"/>
                    </a:solidFill>
                    <a:effectLst>
                      <a:outerShdw blurRad="50800" dist="38100" dir="2700000" rotWithShape="0">
                        <a:srgbClr val="000000">
                          <a:alpha val="40000"/>
                        </a:srgbClr>
                      </a:outerShdw>
                    </a:effectLst>
                    <a:uFill>
                      <a:solidFill>
                        <a:srgbClr val="CCCCFF"/>
                      </a:solidFill>
                    </a:uFill>
                    <a:hlinkClick r:id="rId3"/>
                  </a:rPr>
                  <a:t>Relazione di analisi di contesto</a:t>
                </a:r>
                <a:r>
                  <a:rPr>
                    <a:effectLst>
                      <a:outerShdw blurRad="50800" dist="38100" dir="2700000" rotWithShape="0">
                        <a:srgbClr val="000000">
                          <a:alpha val="40000"/>
                        </a:srgbClr>
                      </a:outerShdw>
                    </a:effectLst>
                  </a:rPr>
                  <a:t>”</a:t>
                </a:r>
                <a:endParaRPr>
                  <a:solidFill>
                    <a:schemeClr val="accent3">
                      <a:lumOff val="44000"/>
                    </a:schemeClr>
                  </a:solidFill>
                </a:endParaRPr>
              </a:p>
              <a:p>
                <a:pPr algn="ctr">
                  <a:defRPr sz="1600" u="sng">
                    <a:solidFill>
                      <a:srgbClr val="262699"/>
                    </a:solidFill>
                    <a:effectLst>
                      <a:outerShdw blurRad="50800" dist="38100" dir="2700000" rotWithShape="0">
                        <a:srgbClr val="000000">
                          <a:alpha val="40000"/>
                        </a:srgbClr>
                      </a:outerShdw>
                    </a:effectLst>
                    <a:latin typeface="Tahoma Bold"/>
                    <a:ea typeface="Tahoma Bold"/>
                    <a:cs typeface="Tahoma Bold"/>
                    <a:sym typeface="Tahoma Bold"/>
                  </a:defRPr>
                </a:pPr>
                <a:endParaRPr>
                  <a:solidFill>
                    <a:schemeClr val="accent3">
                      <a:lumOff val="44000"/>
                    </a:schemeClr>
                  </a:solidFill>
                </a:endParaRPr>
              </a:p>
              <a:p>
                <a:pPr algn="ctr">
                  <a:defRPr sz="1600" u="sng">
                    <a:solidFill>
                      <a:srgbClr val="262699"/>
                    </a:solidFill>
                    <a:effectLst>
                      <a:outerShdw blurRad="50800" dist="38100" dir="2700000" rotWithShape="0">
                        <a:srgbClr val="000000">
                          <a:alpha val="40000"/>
                        </a:srgbClr>
                      </a:outerShdw>
                    </a:effectLst>
                    <a:latin typeface="Tahoma Bold"/>
                    <a:ea typeface="Tahoma Bold"/>
                    <a:cs typeface="Tahoma Bold"/>
                    <a:sym typeface="Tahoma Bold"/>
                  </a:defRPr>
                </a:pPr>
                <a:endParaRPr>
                  <a:solidFill>
                    <a:schemeClr val="accent3">
                      <a:lumOff val="44000"/>
                    </a:schemeClr>
                  </a:solidFill>
                </a:endParaRPr>
              </a:p>
            </p:txBody>
          </p:sp>
        </p:grpSp>
        <p:pic>
          <p:nvPicPr>
            <p:cNvPr id="161" name="Immagine 16" descr="Immagine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8065" y="1643920"/>
              <a:ext cx="642455" cy="5983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65" name="Rettangolo con un angolo ritagliato 39"/>
          <p:cNvGrpSpPr/>
          <p:nvPr/>
        </p:nvGrpSpPr>
        <p:grpSpPr>
          <a:xfrm>
            <a:off x="3126103" y="2845309"/>
            <a:ext cx="3246098" cy="916941"/>
            <a:chOff x="0" y="0"/>
            <a:chExt cx="3246096" cy="916939"/>
          </a:xfrm>
        </p:grpSpPr>
        <p:sp>
          <p:nvSpPr>
            <p:cNvPr id="163" name="Forma"/>
            <p:cNvSpPr/>
            <p:nvPr/>
          </p:nvSpPr>
          <p:spPr>
            <a:xfrm>
              <a:off x="0" y="39156"/>
              <a:ext cx="3246097" cy="7741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0741" y="0"/>
                  </a:lnTo>
                  <a:lnTo>
                    <a:pt x="21600" y="360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CCECFF"/>
            </a:solidFill>
            <a:ln w="12700" cap="flat">
              <a:solidFill>
                <a:srgbClr val="8585E0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just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64" name="- Indicatori principali…"/>
            <p:cNvSpPr txBox="1"/>
            <p:nvPr/>
          </p:nvSpPr>
          <p:spPr>
            <a:xfrm>
              <a:off x="52069" y="0"/>
              <a:ext cx="3077447" cy="916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marL="179387" indent="-179387" algn="just"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-	Indicatori principali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9387" indent="-179387" algn="just">
                <a:buClr>
                  <a:srgbClr val="000000"/>
                </a:buClr>
                <a:buSzPct val="100000"/>
                <a:buChar char="-"/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Previsione del breve e medio periodo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Posizionamento a livello europeo e nazionale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9387" indent="-179387" algn="just">
                <a:buClr>
                  <a:srgbClr val="000000"/>
                </a:buClr>
                <a:buSzPct val="100000"/>
                <a:buChar char="-"/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…</a:t>
              </a:r>
            </a:p>
          </p:txBody>
        </p:sp>
      </p:grpSp>
      <p:grpSp>
        <p:nvGrpSpPr>
          <p:cNvPr id="168" name="Rettangolo con un angolo ritagliato 36"/>
          <p:cNvGrpSpPr/>
          <p:nvPr/>
        </p:nvGrpSpPr>
        <p:grpSpPr>
          <a:xfrm>
            <a:off x="3126103" y="3850907"/>
            <a:ext cx="3246098" cy="1082041"/>
            <a:chOff x="0" y="0"/>
            <a:chExt cx="3246096" cy="1082039"/>
          </a:xfrm>
        </p:grpSpPr>
        <p:sp>
          <p:nvSpPr>
            <p:cNvPr id="166" name="Forma"/>
            <p:cNvSpPr/>
            <p:nvPr/>
          </p:nvSpPr>
          <p:spPr>
            <a:xfrm>
              <a:off x="0" y="50288"/>
              <a:ext cx="3246097" cy="905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0595" y="0"/>
                  </a:lnTo>
                  <a:lnTo>
                    <a:pt x="21600" y="360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CCECFF"/>
            </a:solidFill>
            <a:ln w="12700" cap="flat">
              <a:solidFill>
                <a:srgbClr val="8585E0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just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67" name="- Elementi caratterizzanti il capitale umano…"/>
            <p:cNvSpPr txBox="1"/>
            <p:nvPr/>
          </p:nvSpPr>
          <p:spPr>
            <a:xfrm>
              <a:off x="52070" y="0"/>
              <a:ext cx="3066458" cy="1082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marL="179387" indent="-179387" algn="just"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-	Elementi caratterizzanti il capitale umano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partecipazione al sistema di istruzione e formazione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Posizionamento a livello europeo e nazionale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…</a:t>
              </a:r>
            </a:p>
          </p:txBody>
        </p:sp>
      </p:grpSp>
      <p:grpSp>
        <p:nvGrpSpPr>
          <p:cNvPr id="171" name="Rettangolo con un angolo ritagliato 33"/>
          <p:cNvGrpSpPr/>
          <p:nvPr/>
        </p:nvGrpSpPr>
        <p:grpSpPr>
          <a:xfrm>
            <a:off x="3126103" y="1581130"/>
            <a:ext cx="3246098" cy="1247141"/>
            <a:chOff x="0" y="0"/>
            <a:chExt cx="3246096" cy="1247139"/>
          </a:xfrm>
        </p:grpSpPr>
        <p:sp>
          <p:nvSpPr>
            <p:cNvPr id="169" name="Forma"/>
            <p:cNvSpPr/>
            <p:nvPr/>
          </p:nvSpPr>
          <p:spPr>
            <a:xfrm>
              <a:off x="0" y="41070"/>
              <a:ext cx="3246097" cy="1075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0407" y="0"/>
                  </a:lnTo>
                  <a:lnTo>
                    <a:pt x="21600" y="360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CCECFF"/>
            </a:solidFill>
            <a:ln w="12700" cap="flat">
              <a:solidFill>
                <a:srgbClr val="8585E0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just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70" name="-    Contesto demografico…"/>
            <p:cNvSpPr txBox="1"/>
            <p:nvPr/>
          </p:nvSpPr>
          <p:spPr>
            <a:xfrm>
              <a:off x="52070" y="-1"/>
              <a:ext cx="3052340" cy="1247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just"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-    Contesto demografico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algn="just"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-    Struttura produttiva e imprese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Innovazione e ricerca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Reddito, consumo e investimenti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Posizionamento a livello europeo e nazionale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1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…</a:t>
              </a:r>
            </a:p>
          </p:txBody>
        </p:sp>
      </p:grpSp>
      <p:grpSp>
        <p:nvGrpSpPr>
          <p:cNvPr id="174" name="Rettangolo 44"/>
          <p:cNvGrpSpPr/>
          <p:nvPr/>
        </p:nvGrpSpPr>
        <p:grpSpPr>
          <a:xfrm>
            <a:off x="330563" y="1732339"/>
            <a:ext cx="359797" cy="4152640"/>
            <a:chOff x="0" y="0"/>
            <a:chExt cx="359796" cy="4152639"/>
          </a:xfrm>
        </p:grpSpPr>
        <p:sp>
          <p:nvSpPr>
            <p:cNvPr id="172" name="Rettangolo"/>
            <p:cNvSpPr/>
            <p:nvPr/>
          </p:nvSpPr>
          <p:spPr>
            <a:xfrm rot="16200000">
              <a:off x="-1896422" y="1901588"/>
              <a:ext cx="4152640" cy="349463"/>
            </a:xfrm>
            <a:prstGeom prst="rect">
              <a:avLst/>
            </a:prstGeom>
            <a:solidFill>
              <a:srgbClr val="CCECFF"/>
            </a:solidFill>
            <a:ln w="12700" cap="flat">
              <a:solidFill>
                <a:schemeClr val="accent3">
                  <a:lumOff val="44000"/>
                </a:schemeClr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73" name="Contesto di riferimento regionale"/>
            <p:cNvSpPr txBox="1"/>
            <p:nvPr/>
          </p:nvSpPr>
          <p:spPr>
            <a:xfrm rot="16200000">
              <a:off x="-1890072" y="1896421"/>
              <a:ext cx="4139940" cy="3597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9248" tIns="59248" rIns="59248" bIns="59248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600"/>
                </a:spcBef>
                <a:defRPr sz="16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Contesto di riferimento regionale</a:t>
              </a:r>
            </a:p>
          </p:txBody>
        </p:sp>
      </p:grpSp>
      <p:grpSp>
        <p:nvGrpSpPr>
          <p:cNvPr id="177" name="Figura a mano libera: forma 45"/>
          <p:cNvGrpSpPr/>
          <p:nvPr/>
        </p:nvGrpSpPr>
        <p:grpSpPr>
          <a:xfrm>
            <a:off x="818538" y="1880475"/>
            <a:ext cx="2111939" cy="558834"/>
            <a:chOff x="0" y="0"/>
            <a:chExt cx="2111938" cy="558832"/>
          </a:xfrm>
        </p:grpSpPr>
        <p:sp>
          <p:nvSpPr>
            <p:cNvPr id="175" name="Rettangolo"/>
            <p:cNvSpPr/>
            <p:nvPr/>
          </p:nvSpPr>
          <p:spPr>
            <a:xfrm>
              <a:off x="0" y="0"/>
              <a:ext cx="2111939" cy="558833"/>
            </a:xfrm>
            <a:prstGeom prst="rect">
              <a:avLst/>
            </a:prstGeom>
            <a:solidFill>
              <a:srgbClr val="F9B441"/>
            </a:solidFill>
            <a:ln w="12700" cap="flat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ts val="700"/>
                </a:spcBef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76" name="Sistema economico"/>
            <p:cNvSpPr txBox="1"/>
            <p:nvPr/>
          </p:nvSpPr>
          <p:spPr>
            <a:xfrm>
              <a:off x="6350" y="162576"/>
              <a:ext cx="2099239" cy="233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8889" tIns="8889" rIns="8889" bIns="8889" numCol="1" anchor="ctr">
              <a:spAutoFit/>
            </a:bodyPr>
            <a:lstStyle>
              <a:lvl1pPr algn="ctr" defTabSz="622300">
                <a:lnSpc>
                  <a:spcPct val="90000"/>
                </a:lnSpc>
                <a:spcBef>
                  <a:spcPts val="500"/>
                </a:spcBef>
                <a:defRPr sz="14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Sistema economico</a:t>
              </a:r>
            </a:p>
          </p:txBody>
        </p:sp>
      </p:grpSp>
      <p:grpSp>
        <p:nvGrpSpPr>
          <p:cNvPr id="180" name="Figura a mano libera: forma 46"/>
          <p:cNvGrpSpPr/>
          <p:nvPr/>
        </p:nvGrpSpPr>
        <p:grpSpPr>
          <a:xfrm>
            <a:off x="818538" y="2992108"/>
            <a:ext cx="2111939" cy="558834"/>
            <a:chOff x="0" y="0"/>
            <a:chExt cx="2111938" cy="558832"/>
          </a:xfrm>
        </p:grpSpPr>
        <p:sp>
          <p:nvSpPr>
            <p:cNvPr id="178" name="Rettangolo"/>
            <p:cNvSpPr/>
            <p:nvPr/>
          </p:nvSpPr>
          <p:spPr>
            <a:xfrm>
              <a:off x="0" y="0"/>
              <a:ext cx="2111939" cy="558833"/>
            </a:xfrm>
            <a:prstGeom prst="rect">
              <a:avLst/>
            </a:prstGeom>
            <a:solidFill>
              <a:srgbClr val="F9B441"/>
            </a:solidFill>
            <a:ln w="12700" cap="flat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ts val="700"/>
                </a:spcBef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79" name="Mercato del lavoro"/>
            <p:cNvSpPr txBox="1"/>
            <p:nvPr/>
          </p:nvSpPr>
          <p:spPr>
            <a:xfrm>
              <a:off x="6350" y="162576"/>
              <a:ext cx="2099239" cy="233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8889" tIns="8889" rIns="8889" bIns="8889" numCol="1" anchor="ctr">
              <a:spAutoFit/>
            </a:bodyPr>
            <a:lstStyle>
              <a:lvl1pPr algn="ctr" defTabSz="622300">
                <a:lnSpc>
                  <a:spcPct val="90000"/>
                </a:lnSpc>
                <a:spcBef>
                  <a:spcPts val="500"/>
                </a:spcBef>
                <a:defRPr sz="14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Mercato del lavoro </a:t>
              </a:r>
            </a:p>
          </p:txBody>
        </p:sp>
      </p:grpSp>
      <p:grpSp>
        <p:nvGrpSpPr>
          <p:cNvPr id="183" name="Figura a mano libera: forma 47"/>
          <p:cNvGrpSpPr/>
          <p:nvPr/>
        </p:nvGrpSpPr>
        <p:grpSpPr>
          <a:xfrm>
            <a:off x="818538" y="4043028"/>
            <a:ext cx="2111939" cy="622301"/>
            <a:chOff x="0" y="0"/>
            <a:chExt cx="2111938" cy="622300"/>
          </a:xfrm>
        </p:grpSpPr>
        <p:sp>
          <p:nvSpPr>
            <p:cNvPr id="181" name="Rettangolo"/>
            <p:cNvSpPr/>
            <p:nvPr/>
          </p:nvSpPr>
          <p:spPr>
            <a:xfrm>
              <a:off x="0" y="31733"/>
              <a:ext cx="2111939" cy="558834"/>
            </a:xfrm>
            <a:prstGeom prst="rect">
              <a:avLst/>
            </a:prstGeom>
            <a:solidFill>
              <a:srgbClr val="F9B441"/>
            </a:solidFill>
            <a:ln w="12700" cap="flat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ts val="700"/>
                </a:spcBef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82" name="Partecipazione al sistema di istruzione e formazione"/>
            <p:cNvSpPr txBox="1"/>
            <p:nvPr/>
          </p:nvSpPr>
          <p:spPr>
            <a:xfrm>
              <a:off x="6350" y="-1"/>
              <a:ext cx="2099239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8889" tIns="8889" rIns="8889" bIns="8889" numCol="1" anchor="ctr">
              <a:spAutoFit/>
            </a:bodyPr>
            <a:lstStyle>
              <a:lvl1pPr algn="ctr" defTabSz="622300">
                <a:lnSpc>
                  <a:spcPct val="90000"/>
                </a:lnSpc>
                <a:spcBef>
                  <a:spcPts val="500"/>
                </a:spcBef>
                <a:defRPr sz="14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Partecipazione al sistema di istruzione e formazione</a:t>
              </a:r>
            </a:p>
          </p:txBody>
        </p:sp>
      </p:grpSp>
      <p:grpSp>
        <p:nvGrpSpPr>
          <p:cNvPr id="186" name="Figura a mano libera: forma 48"/>
          <p:cNvGrpSpPr/>
          <p:nvPr/>
        </p:nvGrpSpPr>
        <p:grpSpPr>
          <a:xfrm>
            <a:off x="818538" y="5318438"/>
            <a:ext cx="2111939" cy="558834"/>
            <a:chOff x="0" y="0"/>
            <a:chExt cx="2111938" cy="558832"/>
          </a:xfrm>
        </p:grpSpPr>
        <p:sp>
          <p:nvSpPr>
            <p:cNvPr id="184" name="Rettangolo"/>
            <p:cNvSpPr/>
            <p:nvPr/>
          </p:nvSpPr>
          <p:spPr>
            <a:xfrm>
              <a:off x="0" y="0"/>
              <a:ext cx="2111939" cy="558833"/>
            </a:xfrm>
            <a:prstGeom prst="rect">
              <a:avLst/>
            </a:prstGeom>
            <a:solidFill>
              <a:srgbClr val="F9B441"/>
            </a:solidFill>
            <a:ln w="12700" cap="flat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ts val="700"/>
                </a:spcBef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85" name="Sistema sociale"/>
            <p:cNvSpPr txBox="1"/>
            <p:nvPr/>
          </p:nvSpPr>
          <p:spPr>
            <a:xfrm>
              <a:off x="6350" y="162576"/>
              <a:ext cx="2099239" cy="233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8889" tIns="8889" rIns="8889" bIns="8889" numCol="1" anchor="ctr">
              <a:spAutoFit/>
            </a:bodyPr>
            <a:lstStyle>
              <a:lvl1pPr algn="ctr" defTabSz="622300">
                <a:lnSpc>
                  <a:spcPct val="90000"/>
                </a:lnSpc>
                <a:spcBef>
                  <a:spcPts val="500"/>
                </a:spcBef>
                <a:defRPr sz="1400"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Sistema sociale</a:t>
              </a:r>
            </a:p>
          </p:txBody>
        </p:sp>
      </p:grpSp>
      <p:sp>
        <p:nvSpPr>
          <p:cNvPr id="187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  <p:grpSp>
        <p:nvGrpSpPr>
          <p:cNvPr id="190" name="Rettangolo con un angolo ritagliato 17"/>
          <p:cNvGrpSpPr/>
          <p:nvPr/>
        </p:nvGrpSpPr>
        <p:grpSpPr>
          <a:xfrm>
            <a:off x="3126103" y="5085184"/>
            <a:ext cx="3246098" cy="1036282"/>
            <a:chOff x="0" y="0"/>
            <a:chExt cx="3246096" cy="1036281"/>
          </a:xfrm>
        </p:grpSpPr>
        <p:sp>
          <p:nvSpPr>
            <p:cNvPr id="188" name="Forma"/>
            <p:cNvSpPr/>
            <p:nvPr/>
          </p:nvSpPr>
          <p:spPr>
            <a:xfrm>
              <a:off x="0" y="0"/>
              <a:ext cx="3246097" cy="1008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0482" y="0"/>
                  </a:lnTo>
                  <a:lnTo>
                    <a:pt x="21600" y="360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B4BADE"/>
            </a:solidFill>
            <a:ln w="12700" cap="flat">
              <a:solidFill>
                <a:srgbClr val="9CA7D4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just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89" name="Reddito famiglie e fenomeni del disagio sociale Struttura e offerta di servizi pubblici e privati (terzo settore)…"/>
            <p:cNvSpPr txBox="1"/>
            <p:nvPr/>
          </p:nvSpPr>
          <p:spPr>
            <a:xfrm>
              <a:off x="52069" y="55841"/>
              <a:ext cx="3057947" cy="980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Reddito famiglie e fenomeni del disagio sociale Struttura e offerta di servizi pubblici e privati (terzo settore)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Posizionamento a livello europeo e nazionale</a:t>
              </a:r>
            </a:p>
          </p:txBody>
        </p:sp>
      </p:grpSp>
      <p:grpSp>
        <p:nvGrpSpPr>
          <p:cNvPr id="193" name="Rettangolo con un angolo ritagliato 18"/>
          <p:cNvGrpSpPr/>
          <p:nvPr/>
        </p:nvGrpSpPr>
        <p:grpSpPr>
          <a:xfrm>
            <a:off x="3126103" y="2884466"/>
            <a:ext cx="3246098" cy="820635"/>
            <a:chOff x="0" y="0"/>
            <a:chExt cx="3246096" cy="820633"/>
          </a:xfrm>
        </p:grpSpPr>
        <p:sp>
          <p:nvSpPr>
            <p:cNvPr id="191" name="Forma"/>
            <p:cNvSpPr/>
            <p:nvPr/>
          </p:nvSpPr>
          <p:spPr>
            <a:xfrm>
              <a:off x="0" y="0"/>
              <a:ext cx="3246097" cy="7741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0741" y="0"/>
                  </a:lnTo>
                  <a:lnTo>
                    <a:pt x="21600" y="360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B4BADE"/>
            </a:solidFill>
            <a:ln w="12700" cap="flat">
              <a:solidFill>
                <a:srgbClr val="9CA7D4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92" name="- Indicatori principali…"/>
            <p:cNvSpPr txBox="1"/>
            <p:nvPr/>
          </p:nvSpPr>
          <p:spPr>
            <a:xfrm>
              <a:off x="52069" y="17993"/>
              <a:ext cx="3077447" cy="802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marL="179387" indent="-179387"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-	Indicatori principali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9387" indent="-179387">
                <a:buClr>
                  <a:srgbClr val="000000"/>
                </a:buClr>
                <a:buSzPct val="100000"/>
                <a:buChar char="-"/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Previsione del breve e medio periodo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>
                <a:buClr>
                  <a:srgbClr val="000000"/>
                </a:buClr>
                <a:buSzPct val="100000"/>
                <a:buChar char="-"/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Posizionamento a livello europeo e nazionale</a:t>
              </a:r>
            </a:p>
          </p:txBody>
        </p:sp>
      </p:grpSp>
      <p:grpSp>
        <p:nvGrpSpPr>
          <p:cNvPr id="196" name="Rettangolo con un angolo ritagliato 19"/>
          <p:cNvGrpSpPr/>
          <p:nvPr/>
        </p:nvGrpSpPr>
        <p:grpSpPr>
          <a:xfrm>
            <a:off x="3126103" y="3901196"/>
            <a:ext cx="3246099" cy="1053894"/>
            <a:chOff x="0" y="33058"/>
            <a:chExt cx="3246097" cy="1053892"/>
          </a:xfrm>
        </p:grpSpPr>
        <p:sp>
          <p:nvSpPr>
            <p:cNvPr id="194" name="Forma"/>
            <p:cNvSpPr/>
            <p:nvPr/>
          </p:nvSpPr>
          <p:spPr>
            <a:xfrm>
              <a:off x="0" y="33058"/>
              <a:ext cx="3246097" cy="1008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0482" y="0"/>
                  </a:lnTo>
                  <a:lnTo>
                    <a:pt x="21600" y="360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B4BADE"/>
            </a:solidFill>
            <a:ln w="12700" cap="flat">
              <a:solidFill>
                <a:srgbClr val="9CA7D4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95" name="- Elementi caratterizzanti il capitale umano…"/>
            <p:cNvSpPr txBox="1"/>
            <p:nvPr/>
          </p:nvSpPr>
          <p:spPr>
            <a:xfrm>
              <a:off x="52069" y="71291"/>
              <a:ext cx="3057947" cy="1015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marL="179387" indent="-179387"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rPr dirty="0"/>
                <a:t>-	</a:t>
              </a:r>
              <a:r>
                <a:rPr dirty="0" err="1"/>
                <a:t>Elementi</a:t>
              </a:r>
              <a:r>
                <a:rPr dirty="0"/>
                <a:t> </a:t>
              </a:r>
              <a:r>
                <a:rPr dirty="0" err="1"/>
                <a:t>caratterizzanti</a:t>
              </a:r>
              <a:r>
                <a:rPr dirty="0"/>
                <a:t> il </a:t>
              </a:r>
              <a:r>
                <a:rPr dirty="0" err="1"/>
                <a:t>capitale</a:t>
              </a:r>
              <a:r>
                <a:rPr dirty="0"/>
                <a:t> </a:t>
              </a:r>
              <a:r>
                <a:rPr dirty="0" err="1"/>
                <a:t>umano</a:t>
              </a:r>
              <a:endParaRPr dirty="0"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>
                <a:buClr>
                  <a:srgbClr val="000000"/>
                </a:buClr>
                <a:buSzPct val="100000"/>
                <a:buChar char="-"/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rPr lang="it-IT" dirty="0"/>
                <a:t>P</a:t>
              </a:r>
              <a:r>
                <a:rPr dirty="0" err="1"/>
                <a:t>artecipazione</a:t>
              </a:r>
              <a:r>
                <a:rPr dirty="0"/>
                <a:t> al </a:t>
              </a:r>
              <a:r>
                <a:rPr dirty="0" err="1"/>
                <a:t>sistema</a:t>
              </a:r>
              <a:r>
                <a:rPr dirty="0"/>
                <a:t> di </a:t>
              </a:r>
              <a:r>
                <a:rPr dirty="0" err="1"/>
                <a:t>istruzione</a:t>
              </a:r>
              <a:r>
                <a:rPr dirty="0"/>
                <a:t> e </a:t>
              </a:r>
              <a:r>
                <a:rPr dirty="0" err="1"/>
                <a:t>formazione</a:t>
              </a:r>
              <a:endParaRPr dirty="0"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>
                <a:buClr>
                  <a:srgbClr val="000000"/>
                </a:buClr>
                <a:buSzPct val="100000"/>
                <a:buChar char="-"/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rPr dirty="0" err="1"/>
                <a:t>Posizionamento</a:t>
              </a:r>
              <a:r>
                <a:rPr dirty="0"/>
                <a:t> a </a:t>
              </a:r>
              <a:r>
                <a:rPr dirty="0" err="1"/>
                <a:t>livello</a:t>
              </a:r>
              <a:r>
                <a:rPr dirty="0"/>
                <a:t> </a:t>
              </a:r>
              <a:r>
                <a:rPr dirty="0" err="1"/>
                <a:t>europeo</a:t>
              </a:r>
              <a:r>
                <a:rPr dirty="0"/>
                <a:t> e </a:t>
              </a:r>
              <a:r>
                <a:rPr dirty="0" err="1"/>
                <a:t>nazionale</a:t>
              </a:r>
              <a:endParaRPr dirty="0"/>
            </a:p>
          </p:txBody>
        </p:sp>
      </p:grpSp>
      <p:grpSp>
        <p:nvGrpSpPr>
          <p:cNvPr id="199" name="Rettangolo con un angolo ritagliato 20"/>
          <p:cNvGrpSpPr/>
          <p:nvPr/>
        </p:nvGrpSpPr>
        <p:grpSpPr>
          <a:xfrm>
            <a:off x="3126103" y="1474496"/>
            <a:ext cx="3246098" cy="1336041"/>
            <a:chOff x="0" y="0"/>
            <a:chExt cx="3246096" cy="1336039"/>
          </a:xfrm>
        </p:grpSpPr>
        <p:sp>
          <p:nvSpPr>
            <p:cNvPr id="197" name="Forma"/>
            <p:cNvSpPr/>
            <p:nvPr/>
          </p:nvSpPr>
          <p:spPr>
            <a:xfrm>
              <a:off x="0" y="12028"/>
              <a:ext cx="3246097" cy="1211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0257" y="0"/>
                  </a:lnTo>
                  <a:lnTo>
                    <a:pt x="21600" y="360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B4BADE"/>
            </a:solidFill>
            <a:ln w="12700" cap="flat">
              <a:solidFill>
                <a:srgbClr val="9CA7D4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just"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endParaRPr/>
            </a:p>
          </p:txBody>
        </p:sp>
        <p:sp>
          <p:nvSpPr>
            <p:cNvPr id="198" name="-    Contesto demografico…"/>
            <p:cNvSpPr txBox="1"/>
            <p:nvPr/>
          </p:nvSpPr>
          <p:spPr>
            <a:xfrm>
              <a:off x="52070" y="0"/>
              <a:ext cx="3041033" cy="1336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just"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-    Contesto demografico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-    Struttura produttiva e imprese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Innovazione e ricerca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Reddito, consumo e investimenti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171450" indent="-171450" algn="just">
                <a:buClr>
                  <a:srgbClr val="000000"/>
                </a:buClr>
                <a:buSzPct val="100000"/>
                <a:buChar char="-"/>
                <a:defRPr sz="1200" b="1"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Posizionamento a livello europeo e nazionale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</p:txBody>
        </p:sp>
      </p:grpSp>
      <p:grpSp>
        <p:nvGrpSpPr>
          <p:cNvPr id="202" name="Rettangolo 21"/>
          <p:cNvGrpSpPr/>
          <p:nvPr/>
        </p:nvGrpSpPr>
        <p:grpSpPr>
          <a:xfrm>
            <a:off x="330563" y="1732341"/>
            <a:ext cx="359797" cy="4152640"/>
            <a:chOff x="0" y="0"/>
            <a:chExt cx="359796" cy="4152639"/>
          </a:xfrm>
        </p:grpSpPr>
        <p:sp>
          <p:nvSpPr>
            <p:cNvPr id="200" name="Rettangolo"/>
            <p:cNvSpPr/>
            <p:nvPr/>
          </p:nvSpPr>
          <p:spPr>
            <a:xfrm rot="16200000">
              <a:off x="-1896422" y="1901588"/>
              <a:ext cx="4152640" cy="349463"/>
            </a:xfrm>
            <a:prstGeom prst="rect">
              <a:avLst/>
            </a:prstGeom>
            <a:solidFill>
              <a:srgbClr val="3052A0"/>
            </a:solidFill>
            <a:ln w="12700" cap="flat">
              <a:solidFill>
                <a:srgbClr val="9CA7D4"/>
              </a:solidFill>
              <a:prstDash val="solid"/>
              <a:miter lim="8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ts val="700"/>
                </a:spcBef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201" name="Contesto di riferimento regionale"/>
            <p:cNvSpPr txBox="1"/>
            <p:nvPr/>
          </p:nvSpPr>
          <p:spPr>
            <a:xfrm rot="16200000">
              <a:off x="-1890072" y="1896421"/>
              <a:ext cx="4139940" cy="3597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9248" tIns="59248" rIns="59248" bIns="59248" numCol="1" anchor="ctr">
              <a:spAutoFit/>
            </a:bodyPr>
            <a:lstStyle>
              <a:lvl1pPr algn="ctr" defTabSz="711200">
                <a:lnSpc>
                  <a:spcPct val="90000"/>
                </a:lnSpc>
                <a:spcBef>
                  <a:spcPts val="600"/>
                </a:spcBef>
                <a:defRPr sz="1600" b="1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Contesto di riferimento regionale</a:t>
              </a:r>
            </a:p>
          </p:txBody>
        </p:sp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A913E7-5B49-4C85-AF20-2BE67EB9F886}"/>
              </a:ext>
            </a:extLst>
          </p:cNvPr>
          <p:cNvSpPr txBox="1"/>
          <p:nvPr/>
        </p:nvSpPr>
        <p:spPr>
          <a:xfrm>
            <a:off x="7556990" y="5573206"/>
            <a:ext cx="805668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49262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Vedi link</a:t>
            </a:r>
          </a:p>
        </p:txBody>
      </p:sp>
      <p:pic>
        <p:nvPicPr>
          <p:cNvPr id="5" name="Elemento grafico 4" descr="Freccia linea, curva antioraria">
            <a:extLst>
              <a:ext uri="{FF2B5EF4-FFF2-40B4-BE49-F238E27FC236}">
                <a16:creationId xmlns:a16="http://schemas.microsoft.com/office/drawing/2014/main" id="{F4FBB8D3-FB18-48DC-8A82-AE483E5AE7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81133" y="5055367"/>
            <a:ext cx="510981" cy="51098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 Box 1"/>
          <p:cNvSpPr txBox="1"/>
          <p:nvPr/>
        </p:nvSpPr>
        <p:spPr>
          <a:xfrm>
            <a:off x="238462" y="125870"/>
            <a:ext cx="8754834" cy="149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Fase 1 – Analisi preliminare – Analisi del contesto strategico di riferimento</a:t>
            </a:r>
          </a:p>
        </p:txBody>
      </p:sp>
      <p:sp>
        <p:nvSpPr>
          <p:cNvPr id="205" name="CasellaDiTesto 3"/>
          <p:cNvSpPr txBox="1"/>
          <p:nvPr/>
        </p:nvSpPr>
        <p:spPr>
          <a:xfrm>
            <a:off x="240983" y="655349"/>
            <a:ext cx="8662036" cy="1209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4762" algn="just">
              <a:spcBef>
                <a:spcPts val="6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L’analisi del contesto strategico consente di inquadrare e definire le politiche/azioni che saranno proposte nell’ambito del PO FSE+ 2021-2027 e consente di definire una </a:t>
            </a:r>
            <a:r>
              <a:rPr b="1"/>
              <a:t>matrice di correlazione </a:t>
            </a:r>
            <a:r>
              <a:t>fra strategie europee, nazionali e regionali, alle quali corrisponderanno pertinenti proposte di policy.</a:t>
            </a:r>
          </a:p>
        </p:txBody>
      </p:sp>
      <p:grpSp>
        <p:nvGrpSpPr>
          <p:cNvPr id="208" name="Rettangolo 7"/>
          <p:cNvGrpSpPr/>
          <p:nvPr/>
        </p:nvGrpSpPr>
        <p:grpSpPr>
          <a:xfrm>
            <a:off x="1492967" y="2132856"/>
            <a:ext cx="3044467" cy="1969105"/>
            <a:chOff x="0" y="0"/>
            <a:chExt cx="3044465" cy="1969104"/>
          </a:xfrm>
        </p:grpSpPr>
        <p:sp>
          <p:nvSpPr>
            <p:cNvPr id="206" name="Rettangolo"/>
            <p:cNvSpPr/>
            <p:nvPr/>
          </p:nvSpPr>
          <p:spPr>
            <a:xfrm>
              <a:off x="-1" y="-1"/>
              <a:ext cx="3044467" cy="1969106"/>
            </a:xfrm>
            <a:prstGeom prst="rect">
              <a:avLst/>
            </a:prstGeom>
            <a:noFill/>
            <a:ln w="19050" cap="flat">
              <a:solidFill>
                <a:srgbClr val="3052A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i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endParaRPr/>
            </a:p>
          </p:txBody>
        </p:sp>
        <p:sp>
          <p:nvSpPr>
            <p:cNvPr id="207" name="Contesto strategico di riferimento"/>
            <p:cNvSpPr txBox="1"/>
            <p:nvPr/>
          </p:nvSpPr>
          <p:spPr>
            <a:xfrm>
              <a:off x="55244" y="100632"/>
              <a:ext cx="2933977" cy="1767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i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t>Contesto strategico di riferimento</a:t>
              </a: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algn="ctr">
                <a:defRPr b="1" i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algn="ctr">
                <a:defRPr b="1" i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endParaRPr>
                <a:solidFill>
                  <a:schemeClr val="accent3">
                    <a:lumOff val="44000"/>
                  </a:schemeClr>
                </a:solidFill>
              </a:endParaRPr>
            </a:p>
            <a:p>
              <a:pPr algn="ctr">
                <a:defRPr b="1" i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endParaRPr>
                <a:solidFill>
                  <a:schemeClr val="accent3">
                    <a:lumOff val="44000"/>
                  </a:schemeClr>
                </a:solidFill>
              </a:endParaRPr>
            </a:p>
          </p:txBody>
        </p:sp>
      </p:grpSp>
      <p:grpSp>
        <p:nvGrpSpPr>
          <p:cNvPr id="211" name="Rettangolo 8"/>
          <p:cNvGrpSpPr/>
          <p:nvPr/>
        </p:nvGrpSpPr>
        <p:grpSpPr>
          <a:xfrm>
            <a:off x="4690053" y="2164296"/>
            <a:ext cx="3044468" cy="540000"/>
            <a:chOff x="0" y="0"/>
            <a:chExt cx="3044466" cy="539999"/>
          </a:xfrm>
        </p:grpSpPr>
        <p:sp>
          <p:nvSpPr>
            <p:cNvPr id="209" name="Rettangolo"/>
            <p:cNvSpPr/>
            <p:nvPr/>
          </p:nvSpPr>
          <p:spPr>
            <a:xfrm>
              <a:off x="-1" y="-1"/>
              <a:ext cx="3044468" cy="540001"/>
            </a:xfrm>
            <a:prstGeom prst="rect">
              <a:avLst/>
            </a:prstGeom>
            <a:solidFill>
              <a:srgbClr val="B4BADE"/>
            </a:solidFill>
            <a:ln w="12700" cap="flat">
              <a:noFill/>
              <a:miter lim="4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210" name="Europeo"/>
            <p:cNvSpPr txBox="1"/>
            <p:nvPr/>
          </p:nvSpPr>
          <p:spPr>
            <a:xfrm>
              <a:off x="45719" y="84579"/>
              <a:ext cx="2953028" cy="370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Europeo</a:t>
              </a:r>
            </a:p>
          </p:txBody>
        </p:sp>
      </p:grpSp>
      <p:grpSp>
        <p:nvGrpSpPr>
          <p:cNvPr id="214" name="Rettangolo 9"/>
          <p:cNvGrpSpPr/>
          <p:nvPr/>
        </p:nvGrpSpPr>
        <p:grpSpPr>
          <a:xfrm>
            <a:off x="4690053" y="2840245"/>
            <a:ext cx="3044468" cy="540000"/>
            <a:chOff x="0" y="0"/>
            <a:chExt cx="3044466" cy="539999"/>
          </a:xfrm>
        </p:grpSpPr>
        <p:sp>
          <p:nvSpPr>
            <p:cNvPr id="212" name="Rettangolo"/>
            <p:cNvSpPr/>
            <p:nvPr/>
          </p:nvSpPr>
          <p:spPr>
            <a:xfrm>
              <a:off x="-1" y="-1"/>
              <a:ext cx="3044468" cy="540001"/>
            </a:xfrm>
            <a:prstGeom prst="rect">
              <a:avLst/>
            </a:prstGeom>
            <a:solidFill>
              <a:srgbClr val="B4BADE"/>
            </a:solidFill>
            <a:ln w="12700" cap="flat">
              <a:noFill/>
              <a:miter lim="4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213" name="Nazionale"/>
            <p:cNvSpPr txBox="1"/>
            <p:nvPr/>
          </p:nvSpPr>
          <p:spPr>
            <a:xfrm>
              <a:off x="45719" y="84579"/>
              <a:ext cx="2953028" cy="370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Nazionale</a:t>
              </a:r>
            </a:p>
          </p:txBody>
        </p:sp>
      </p:grpSp>
      <p:grpSp>
        <p:nvGrpSpPr>
          <p:cNvPr id="217" name="Rettangolo 10"/>
          <p:cNvGrpSpPr/>
          <p:nvPr/>
        </p:nvGrpSpPr>
        <p:grpSpPr>
          <a:xfrm>
            <a:off x="4690053" y="3517253"/>
            <a:ext cx="3044468" cy="540000"/>
            <a:chOff x="0" y="0"/>
            <a:chExt cx="3044466" cy="539999"/>
          </a:xfrm>
        </p:grpSpPr>
        <p:sp>
          <p:nvSpPr>
            <p:cNvPr id="215" name="Rettangolo"/>
            <p:cNvSpPr/>
            <p:nvPr/>
          </p:nvSpPr>
          <p:spPr>
            <a:xfrm>
              <a:off x="-1" y="-1"/>
              <a:ext cx="3044468" cy="540001"/>
            </a:xfrm>
            <a:prstGeom prst="rect">
              <a:avLst/>
            </a:prstGeom>
            <a:solidFill>
              <a:srgbClr val="B4BADE"/>
            </a:solidFill>
            <a:ln w="12700" cap="flat">
              <a:noFill/>
              <a:miter lim="400000"/>
            </a:ln>
            <a:effectLst>
              <a:outerShdw blurRad="50800" dist="38100" dir="8100000" rotWithShape="0">
                <a:srgbClr val="000000">
                  <a:alpha val="40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216" name="Regionale"/>
            <p:cNvSpPr txBox="1"/>
            <p:nvPr/>
          </p:nvSpPr>
          <p:spPr>
            <a:xfrm>
              <a:off x="45719" y="84579"/>
              <a:ext cx="2953028" cy="370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Regionale</a:t>
              </a:r>
            </a:p>
          </p:txBody>
        </p:sp>
      </p:grpSp>
      <p:grpSp>
        <p:nvGrpSpPr>
          <p:cNvPr id="261" name="Gruppo 11"/>
          <p:cNvGrpSpPr/>
          <p:nvPr/>
        </p:nvGrpSpPr>
        <p:grpSpPr>
          <a:xfrm>
            <a:off x="2445167" y="2924943"/>
            <a:ext cx="1275647" cy="988252"/>
            <a:chOff x="0" y="0"/>
            <a:chExt cx="1275645" cy="988250"/>
          </a:xfrm>
        </p:grpSpPr>
        <p:grpSp>
          <p:nvGrpSpPr>
            <p:cNvPr id="259" name="Gruppo 12"/>
            <p:cNvGrpSpPr/>
            <p:nvPr/>
          </p:nvGrpSpPr>
          <p:grpSpPr>
            <a:xfrm>
              <a:off x="0" y="0"/>
              <a:ext cx="998448" cy="988251"/>
              <a:chOff x="0" y="0"/>
              <a:chExt cx="998447" cy="988250"/>
            </a:xfrm>
          </p:grpSpPr>
          <p:sp>
            <p:nvSpPr>
              <p:cNvPr id="218" name="Freeform 4"/>
              <p:cNvSpPr/>
              <p:nvPr/>
            </p:nvSpPr>
            <p:spPr>
              <a:xfrm>
                <a:off x="120807" y="762193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545"/>
                    </a:moveTo>
                    <a:lnTo>
                      <a:pt x="0" y="11127"/>
                    </a:lnTo>
                    <a:lnTo>
                      <a:pt x="9969" y="15055"/>
                    </a:lnTo>
                    <a:lnTo>
                      <a:pt x="9969" y="21600"/>
                    </a:lnTo>
                    <a:lnTo>
                      <a:pt x="15785" y="21600"/>
                    </a:lnTo>
                    <a:lnTo>
                      <a:pt x="21600" y="20945"/>
                    </a:lnTo>
                    <a:lnTo>
                      <a:pt x="21600" y="1964"/>
                    </a:lnTo>
                    <a:lnTo>
                      <a:pt x="17446" y="0"/>
                    </a:lnTo>
                    <a:lnTo>
                      <a:pt x="7477" y="1964"/>
                    </a:lnTo>
                    <a:lnTo>
                      <a:pt x="0" y="6545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19" name="Freeform 5"/>
              <p:cNvSpPr/>
              <p:nvPr/>
            </p:nvSpPr>
            <p:spPr>
              <a:xfrm>
                <a:off x="97197" y="550213"/>
                <a:ext cx="146667" cy="2240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938" y="7253"/>
                    </a:moveTo>
                    <a:lnTo>
                      <a:pt x="2938" y="7614"/>
                    </a:lnTo>
                    <a:lnTo>
                      <a:pt x="2779" y="7976"/>
                    </a:lnTo>
                    <a:lnTo>
                      <a:pt x="3216" y="8224"/>
                    </a:lnTo>
                    <a:lnTo>
                      <a:pt x="3534" y="8315"/>
                    </a:lnTo>
                    <a:lnTo>
                      <a:pt x="3891" y="8541"/>
                    </a:lnTo>
                    <a:lnTo>
                      <a:pt x="3534" y="9715"/>
                    </a:lnTo>
                    <a:lnTo>
                      <a:pt x="3693" y="9941"/>
                    </a:lnTo>
                    <a:lnTo>
                      <a:pt x="3772" y="10393"/>
                    </a:lnTo>
                    <a:lnTo>
                      <a:pt x="2978" y="10664"/>
                    </a:lnTo>
                    <a:lnTo>
                      <a:pt x="2501" y="10664"/>
                    </a:lnTo>
                    <a:lnTo>
                      <a:pt x="2501" y="10823"/>
                    </a:lnTo>
                    <a:lnTo>
                      <a:pt x="2779" y="10936"/>
                    </a:lnTo>
                    <a:lnTo>
                      <a:pt x="2660" y="11229"/>
                    </a:lnTo>
                    <a:lnTo>
                      <a:pt x="2700" y="11500"/>
                    </a:lnTo>
                    <a:lnTo>
                      <a:pt x="2660" y="11839"/>
                    </a:lnTo>
                    <a:lnTo>
                      <a:pt x="3057" y="12110"/>
                    </a:lnTo>
                    <a:lnTo>
                      <a:pt x="3137" y="12404"/>
                    </a:lnTo>
                    <a:lnTo>
                      <a:pt x="3494" y="12449"/>
                    </a:lnTo>
                    <a:lnTo>
                      <a:pt x="3772" y="12065"/>
                    </a:lnTo>
                    <a:lnTo>
                      <a:pt x="4090" y="12065"/>
                    </a:lnTo>
                    <a:lnTo>
                      <a:pt x="4725" y="12449"/>
                    </a:lnTo>
                    <a:lnTo>
                      <a:pt x="4646" y="12788"/>
                    </a:lnTo>
                    <a:lnTo>
                      <a:pt x="4288" y="13218"/>
                    </a:lnTo>
                    <a:lnTo>
                      <a:pt x="4447" y="13669"/>
                    </a:lnTo>
                    <a:lnTo>
                      <a:pt x="5638" y="14076"/>
                    </a:lnTo>
                    <a:lnTo>
                      <a:pt x="4288" y="14076"/>
                    </a:lnTo>
                    <a:lnTo>
                      <a:pt x="3772" y="13466"/>
                    </a:lnTo>
                    <a:lnTo>
                      <a:pt x="3494" y="13353"/>
                    </a:lnTo>
                    <a:lnTo>
                      <a:pt x="3256" y="13466"/>
                    </a:lnTo>
                    <a:lnTo>
                      <a:pt x="3415" y="13805"/>
                    </a:lnTo>
                    <a:lnTo>
                      <a:pt x="3216" y="14054"/>
                    </a:lnTo>
                    <a:lnTo>
                      <a:pt x="3256" y="15296"/>
                    </a:lnTo>
                    <a:lnTo>
                      <a:pt x="2581" y="15974"/>
                    </a:lnTo>
                    <a:lnTo>
                      <a:pt x="2144" y="18527"/>
                    </a:lnTo>
                    <a:lnTo>
                      <a:pt x="2700" y="18866"/>
                    </a:lnTo>
                    <a:lnTo>
                      <a:pt x="2859" y="19160"/>
                    </a:lnTo>
                    <a:lnTo>
                      <a:pt x="3216" y="19250"/>
                    </a:lnTo>
                    <a:lnTo>
                      <a:pt x="3494" y="19521"/>
                    </a:lnTo>
                    <a:lnTo>
                      <a:pt x="3891" y="19657"/>
                    </a:lnTo>
                    <a:lnTo>
                      <a:pt x="3971" y="19928"/>
                    </a:lnTo>
                    <a:lnTo>
                      <a:pt x="4249" y="19973"/>
                    </a:lnTo>
                    <a:lnTo>
                      <a:pt x="4566" y="20696"/>
                    </a:lnTo>
                    <a:lnTo>
                      <a:pt x="4844" y="20809"/>
                    </a:lnTo>
                    <a:lnTo>
                      <a:pt x="5122" y="21532"/>
                    </a:lnTo>
                    <a:lnTo>
                      <a:pt x="5360" y="21600"/>
                    </a:lnTo>
                    <a:lnTo>
                      <a:pt x="5678" y="21329"/>
                    </a:lnTo>
                    <a:lnTo>
                      <a:pt x="6432" y="21103"/>
                    </a:lnTo>
                    <a:lnTo>
                      <a:pt x="6790" y="21103"/>
                    </a:lnTo>
                    <a:lnTo>
                      <a:pt x="7266" y="21442"/>
                    </a:lnTo>
                    <a:lnTo>
                      <a:pt x="8179" y="21442"/>
                    </a:lnTo>
                    <a:lnTo>
                      <a:pt x="9013" y="21261"/>
                    </a:lnTo>
                    <a:lnTo>
                      <a:pt x="9649" y="20945"/>
                    </a:lnTo>
                    <a:lnTo>
                      <a:pt x="9966" y="20696"/>
                    </a:lnTo>
                    <a:lnTo>
                      <a:pt x="10522" y="20583"/>
                    </a:lnTo>
                    <a:lnTo>
                      <a:pt x="10760" y="19973"/>
                    </a:lnTo>
                    <a:lnTo>
                      <a:pt x="10403" y="19408"/>
                    </a:lnTo>
                    <a:lnTo>
                      <a:pt x="10879" y="18866"/>
                    </a:lnTo>
                    <a:lnTo>
                      <a:pt x="11237" y="18685"/>
                    </a:lnTo>
                    <a:lnTo>
                      <a:pt x="11832" y="18595"/>
                    </a:lnTo>
                    <a:lnTo>
                      <a:pt x="12388" y="18866"/>
                    </a:lnTo>
                    <a:lnTo>
                      <a:pt x="12666" y="18595"/>
                    </a:lnTo>
                    <a:lnTo>
                      <a:pt x="12944" y="18527"/>
                    </a:lnTo>
                    <a:lnTo>
                      <a:pt x="14215" y="18595"/>
                    </a:lnTo>
                    <a:lnTo>
                      <a:pt x="14969" y="19047"/>
                    </a:lnTo>
                    <a:lnTo>
                      <a:pt x="15803" y="19431"/>
                    </a:lnTo>
                    <a:lnTo>
                      <a:pt x="16200" y="19431"/>
                    </a:lnTo>
                    <a:lnTo>
                      <a:pt x="16835" y="19408"/>
                    </a:lnTo>
                    <a:lnTo>
                      <a:pt x="17113" y="19521"/>
                    </a:lnTo>
                    <a:lnTo>
                      <a:pt x="17709" y="19137"/>
                    </a:lnTo>
                    <a:lnTo>
                      <a:pt x="17868" y="18369"/>
                    </a:lnTo>
                    <a:lnTo>
                      <a:pt x="18503" y="17962"/>
                    </a:lnTo>
                    <a:lnTo>
                      <a:pt x="18781" y="15974"/>
                    </a:lnTo>
                    <a:lnTo>
                      <a:pt x="19059" y="15567"/>
                    </a:lnTo>
                    <a:lnTo>
                      <a:pt x="18979" y="15070"/>
                    </a:lnTo>
                    <a:lnTo>
                      <a:pt x="18979" y="14618"/>
                    </a:lnTo>
                    <a:lnTo>
                      <a:pt x="19337" y="14054"/>
                    </a:lnTo>
                    <a:lnTo>
                      <a:pt x="19337" y="13624"/>
                    </a:lnTo>
                    <a:lnTo>
                      <a:pt x="19535" y="13285"/>
                    </a:lnTo>
                    <a:lnTo>
                      <a:pt x="19615" y="12382"/>
                    </a:lnTo>
                    <a:lnTo>
                      <a:pt x="19932" y="12110"/>
                    </a:lnTo>
                    <a:lnTo>
                      <a:pt x="19734" y="11794"/>
                    </a:lnTo>
                    <a:lnTo>
                      <a:pt x="19734" y="11500"/>
                    </a:lnTo>
                    <a:lnTo>
                      <a:pt x="20012" y="10845"/>
                    </a:lnTo>
                    <a:lnTo>
                      <a:pt x="19893" y="10597"/>
                    </a:lnTo>
                    <a:lnTo>
                      <a:pt x="19337" y="10280"/>
                    </a:lnTo>
                    <a:lnTo>
                      <a:pt x="19059" y="9874"/>
                    </a:lnTo>
                    <a:lnTo>
                      <a:pt x="18979" y="9286"/>
                    </a:lnTo>
                    <a:lnTo>
                      <a:pt x="19178" y="8812"/>
                    </a:lnTo>
                    <a:lnTo>
                      <a:pt x="19654" y="8428"/>
                    </a:lnTo>
                    <a:lnTo>
                      <a:pt x="20131" y="8111"/>
                    </a:lnTo>
                    <a:lnTo>
                      <a:pt x="20766" y="7885"/>
                    </a:lnTo>
                    <a:lnTo>
                      <a:pt x="20925" y="7592"/>
                    </a:lnTo>
                    <a:lnTo>
                      <a:pt x="21600" y="7095"/>
                    </a:lnTo>
                    <a:lnTo>
                      <a:pt x="21521" y="6823"/>
                    </a:lnTo>
                    <a:lnTo>
                      <a:pt x="21203" y="6326"/>
                    </a:lnTo>
                    <a:lnTo>
                      <a:pt x="20846" y="6146"/>
                    </a:lnTo>
                    <a:lnTo>
                      <a:pt x="20647" y="5355"/>
                    </a:lnTo>
                    <a:lnTo>
                      <a:pt x="20369" y="5038"/>
                    </a:lnTo>
                    <a:lnTo>
                      <a:pt x="20210" y="4587"/>
                    </a:lnTo>
                    <a:lnTo>
                      <a:pt x="20091" y="4361"/>
                    </a:lnTo>
                    <a:lnTo>
                      <a:pt x="20091" y="4135"/>
                    </a:lnTo>
                    <a:lnTo>
                      <a:pt x="20488" y="4044"/>
                    </a:lnTo>
                    <a:lnTo>
                      <a:pt x="20488" y="3864"/>
                    </a:lnTo>
                    <a:lnTo>
                      <a:pt x="19893" y="3751"/>
                    </a:lnTo>
                    <a:lnTo>
                      <a:pt x="19654" y="3592"/>
                    </a:lnTo>
                    <a:lnTo>
                      <a:pt x="19178" y="3321"/>
                    </a:lnTo>
                    <a:lnTo>
                      <a:pt x="19099" y="3186"/>
                    </a:lnTo>
                    <a:lnTo>
                      <a:pt x="18821" y="3073"/>
                    </a:lnTo>
                    <a:lnTo>
                      <a:pt x="18265" y="3095"/>
                    </a:lnTo>
                    <a:lnTo>
                      <a:pt x="18066" y="2982"/>
                    </a:lnTo>
                    <a:lnTo>
                      <a:pt x="18344" y="2869"/>
                    </a:lnTo>
                    <a:lnTo>
                      <a:pt x="18900" y="2802"/>
                    </a:lnTo>
                    <a:lnTo>
                      <a:pt x="19059" y="2531"/>
                    </a:lnTo>
                    <a:lnTo>
                      <a:pt x="19337" y="2350"/>
                    </a:lnTo>
                    <a:lnTo>
                      <a:pt x="19059" y="2237"/>
                    </a:lnTo>
                    <a:lnTo>
                      <a:pt x="18543" y="2237"/>
                    </a:lnTo>
                    <a:lnTo>
                      <a:pt x="18265" y="2124"/>
                    </a:lnTo>
                    <a:lnTo>
                      <a:pt x="17947" y="2146"/>
                    </a:lnTo>
                    <a:lnTo>
                      <a:pt x="18066" y="1695"/>
                    </a:lnTo>
                    <a:lnTo>
                      <a:pt x="18503" y="1514"/>
                    </a:lnTo>
                    <a:lnTo>
                      <a:pt x="17987" y="1062"/>
                    </a:lnTo>
                    <a:lnTo>
                      <a:pt x="17669" y="949"/>
                    </a:lnTo>
                    <a:lnTo>
                      <a:pt x="17312" y="1175"/>
                    </a:lnTo>
                    <a:lnTo>
                      <a:pt x="17034" y="1085"/>
                    </a:lnTo>
                    <a:lnTo>
                      <a:pt x="16676" y="813"/>
                    </a:lnTo>
                    <a:lnTo>
                      <a:pt x="16637" y="633"/>
                    </a:lnTo>
                    <a:lnTo>
                      <a:pt x="16200" y="565"/>
                    </a:lnTo>
                    <a:lnTo>
                      <a:pt x="15922" y="407"/>
                    </a:lnTo>
                    <a:lnTo>
                      <a:pt x="15446" y="452"/>
                    </a:lnTo>
                    <a:lnTo>
                      <a:pt x="15247" y="339"/>
                    </a:lnTo>
                    <a:lnTo>
                      <a:pt x="14890" y="294"/>
                    </a:lnTo>
                    <a:lnTo>
                      <a:pt x="14691" y="23"/>
                    </a:lnTo>
                    <a:lnTo>
                      <a:pt x="14334" y="0"/>
                    </a:lnTo>
                    <a:lnTo>
                      <a:pt x="13421" y="68"/>
                    </a:lnTo>
                    <a:lnTo>
                      <a:pt x="13500" y="249"/>
                    </a:lnTo>
                    <a:lnTo>
                      <a:pt x="13381" y="791"/>
                    </a:lnTo>
                    <a:lnTo>
                      <a:pt x="13222" y="949"/>
                    </a:lnTo>
                    <a:lnTo>
                      <a:pt x="11832" y="1062"/>
                    </a:lnTo>
                    <a:lnTo>
                      <a:pt x="11435" y="1197"/>
                    </a:lnTo>
                    <a:lnTo>
                      <a:pt x="10204" y="1898"/>
                    </a:lnTo>
                    <a:lnTo>
                      <a:pt x="9649" y="2011"/>
                    </a:lnTo>
                    <a:lnTo>
                      <a:pt x="8616" y="2734"/>
                    </a:lnTo>
                    <a:lnTo>
                      <a:pt x="8338" y="2847"/>
                    </a:lnTo>
                    <a:lnTo>
                      <a:pt x="7425" y="2915"/>
                    </a:lnTo>
                    <a:lnTo>
                      <a:pt x="7068" y="3073"/>
                    </a:lnTo>
                    <a:lnTo>
                      <a:pt x="6710" y="3095"/>
                    </a:lnTo>
                    <a:lnTo>
                      <a:pt x="5916" y="3525"/>
                    </a:lnTo>
                    <a:lnTo>
                      <a:pt x="5201" y="3638"/>
                    </a:lnTo>
                    <a:lnTo>
                      <a:pt x="4050" y="3683"/>
                    </a:lnTo>
                    <a:lnTo>
                      <a:pt x="2382" y="3412"/>
                    </a:lnTo>
                    <a:lnTo>
                      <a:pt x="1390" y="2734"/>
                    </a:lnTo>
                    <a:lnTo>
                      <a:pt x="1390" y="2463"/>
                    </a:lnTo>
                    <a:lnTo>
                      <a:pt x="993" y="2259"/>
                    </a:lnTo>
                    <a:lnTo>
                      <a:pt x="794" y="2237"/>
                    </a:lnTo>
                    <a:lnTo>
                      <a:pt x="635" y="2531"/>
                    </a:lnTo>
                    <a:lnTo>
                      <a:pt x="1072" y="2869"/>
                    </a:lnTo>
                    <a:lnTo>
                      <a:pt x="635" y="3412"/>
                    </a:lnTo>
                    <a:lnTo>
                      <a:pt x="238" y="3683"/>
                    </a:lnTo>
                    <a:lnTo>
                      <a:pt x="278" y="3864"/>
                    </a:lnTo>
                    <a:lnTo>
                      <a:pt x="0" y="4428"/>
                    </a:lnTo>
                    <a:lnTo>
                      <a:pt x="238" y="4654"/>
                    </a:lnTo>
                    <a:lnTo>
                      <a:pt x="715" y="4745"/>
                    </a:lnTo>
                    <a:lnTo>
                      <a:pt x="516" y="4993"/>
                    </a:lnTo>
                    <a:lnTo>
                      <a:pt x="79" y="5310"/>
                    </a:lnTo>
                    <a:lnTo>
                      <a:pt x="0" y="5920"/>
                    </a:lnTo>
                    <a:lnTo>
                      <a:pt x="715" y="5603"/>
                    </a:lnTo>
                    <a:lnTo>
                      <a:pt x="635" y="5874"/>
                    </a:lnTo>
                    <a:lnTo>
                      <a:pt x="834" y="5987"/>
                    </a:lnTo>
                    <a:lnTo>
                      <a:pt x="1549" y="5829"/>
                    </a:lnTo>
                    <a:lnTo>
                      <a:pt x="1946" y="5874"/>
                    </a:lnTo>
                    <a:lnTo>
                      <a:pt x="2144" y="6055"/>
                    </a:lnTo>
                    <a:lnTo>
                      <a:pt x="2144" y="6439"/>
                    </a:lnTo>
                    <a:lnTo>
                      <a:pt x="2859" y="6982"/>
                    </a:lnTo>
                    <a:lnTo>
                      <a:pt x="2938" y="7253"/>
                    </a:ln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20" name="Freeform 6"/>
              <p:cNvSpPr/>
              <p:nvPr/>
            </p:nvSpPr>
            <p:spPr>
              <a:xfrm>
                <a:off x="106175" y="750478"/>
                <a:ext cx="12701" cy="144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710"/>
                    </a:moveTo>
                    <a:lnTo>
                      <a:pt x="7425" y="14632"/>
                    </a:lnTo>
                    <a:lnTo>
                      <a:pt x="9450" y="20555"/>
                    </a:lnTo>
                    <a:lnTo>
                      <a:pt x="15525" y="21600"/>
                    </a:lnTo>
                    <a:lnTo>
                      <a:pt x="21600" y="19858"/>
                    </a:lnTo>
                    <a:lnTo>
                      <a:pt x="21600" y="4877"/>
                    </a:lnTo>
                    <a:lnTo>
                      <a:pt x="18900" y="2439"/>
                    </a:lnTo>
                    <a:lnTo>
                      <a:pt x="10800" y="0"/>
                    </a:lnTo>
                    <a:lnTo>
                      <a:pt x="4725" y="0"/>
                    </a:lnTo>
                    <a:lnTo>
                      <a:pt x="0" y="8710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21" name="Freeform 7"/>
              <p:cNvSpPr/>
              <p:nvPr/>
            </p:nvSpPr>
            <p:spPr>
              <a:xfrm>
                <a:off x="94853" y="739654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353"/>
                    </a:moveTo>
                    <a:lnTo>
                      <a:pt x="0" y="10800"/>
                    </a:lnTo>
                    <a:lnTo>
                      <a:pt x="9969" y="14612"/>
                    </a:lnTo>
                    <a:lnTo>
                      <a:pt x="9969" y="21600"/>
                    </a:lnTo>
                    <a:lnTo>
                      <a:pt x="15785" y="21600"/>
                    </a:lnTo>
                    <a:lnTo>
                      <a:pt x="21600" y="20329"/>
                    </a:lnTo>
                    <a:lnTo>
                      <a:pt x="21600" y="1906"/>
                    </a:lnTo>
                    <a:lnTo>
                      <a:pt x="17446" y="0"/>
                    </a:lnTo>
                    <a:lnTo>
                      <a:pt x="7477" y="1906"/>
                    </a:lnTo>
                    <a:lnTo>
                      <a:pt x="0" y="6353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22" name="Freeform 8"/>
              <p:cNvSpPr/>
              <p:nvPr/>
            </p:nvSpPr>
            <p:spPr>
              <a:xfrm>
                <a:off x="713918" y="831357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968"/>
                    </a:moveTo>
                    <a:lnTo>
                      <a:pt x="4909" y="20206"/>
                    </a:lnTo>
                    <a:lnTo>
                      <a:pt x="14727" y="21600"/>
                    </a:lnTo>
                    <a:lnTo>
                      <a:pt x="21600" y="13239"/>
                    </a:lnTo>
                    <a:lnTo>
                      <a:pt x="21600" y="6271"/>
                    </a:lnTo>
                    <a:lnTo>
                      <a:pt x="16691" y="3484"/>
                    </a:lnTo>
                    <a:lnTo>
                      <a:pt x="14727" y="1394"/>
                    </a:lnTo>
                    <a:lnTo>
                      <a:pt x="7855" y="0"/>
                    </a:lnTo>
                    <a:lnTo>
                      <a:pt x="2945" y="2787"/>
                    </a:lnTo>
                    <a:lnTo>
                      <a:pt x="0" y="6968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23" name="Freeform 9"/>
              <p:cNvSpPr/>
              <p:nvPr/>
            </p:nvSpPr>
            <p:spPr>
              <a:xfrm>
                <a:off x="704163" y="824819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9000"/>
                    </a:moveTo>
                    <a:lnTo>
                      <a:pt x="745" y="4500"/>
                    </a:lnTo>
                    <a:lnTo>
                      <a:pt x="8938" y="0"/>
                    </a:lnTo>
                    <a:lnTo>
                      <a:pt x="16386" y="0"/>
                    </a:lnTo>
                    <a:lnTo>
                      <a:pt x="20110" y="2700"/>
                    </a:lnTo>
                    <a:lnTo>
                      <a:pt x="21600" y="7200"/>
                    </a:lnTo>
                    <a:lnTo>
                      <a:pt x="14897" y="21600"/>
                    </a:lnTo>
                    <a:lnTo>
                      <a:pt x="9683" y="15300"/>
                    </a:lnTo>
                    <a:lnTo>
                      <a:pt x="3724" y="13500"/>
                    </a:lnTo>
                    <a:lnTo>
                      <a:pt x="0" y="9000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24" name="Freeform 10"/>
              <p:cNvSpPr/>
              <p:nvPr/>
            </p:nvSpPr>
            <p:spPr>
              <a:xfrm>
                <a:off x="478415" y="889337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411"/>
                    </a:moveTo>
                    <a:lnTo>
                      <a:pt x="5718" y="0"/>
                    </a:lnTo>
                    <a:lnTo>
                      <a:pt x="11435" y="2274"/>
                    </a:lnTo>
                    <a:lnTo>
                      <a:pt x="19059" y="15916"/>
                    </a:lnTo>
                    <a:lnTo>
                      <a:pt x="21600" y="21600"/>
                    </a:lnTo>
                    <a:lnTo>
                      <a:pt x="17153" y="21600"/>
                    </a:lnTo>
                    <a:lnTo>
                      <a:pt x="3812" y="15916"/>
                    </a:lnTo>
                    <a:lnTo>
                      <a:pt x="0" y="3411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25" name="Freeform 11"/>
              <p:cNvSpPr/>
              <p:nvPr/>
            </p:nvSpPr>
            <p:spPr>
              <a:xfrm>
                <a:off x="716879" y="839271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9818"/>
                    </a:moveTo>
                    <a:lnTo>
                      <a:pt x="7200" y="17673"/>
                    </a:lnTo>
                    <a:lnTo>
                      <a:pt x="15429" y="21600"/>
                    </a:lnTo>
                    <a:lnTo>
                      <a:pt x="21600" y="17673"/>
                    </a:lnTo>
                    <a:lnTo>
                      <a:pt x="19543" y="14727"/>
                    </a:lnTo>
                    <a:lnTo>
                      <a:pt x="15429" y="6873"/>
                    </a:lnTo>
                    <a:lnTo>
                      <a:pt x="8229" y="0"/>
                    </a:lnTo>
                    <a:lnTo>
                      <a:pt x="2057" y="4909"/>
                    </a:lnTo>
                    <a:lnTo>
                      <a:pt x="0" y="9818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26" name="Freeform 12"/>
              <p:cNvSpPr/>
              <p:nvPr/>
            </p:nvSpPr>
            <p:spPr>
              <a:xfrm>
                <a:off x="736388" y="800560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642"/>
                    </a:moveTo>
                    <a:lnTo>
                      <a:pt x="1271" y="5684"/>
                    </a:lnTo>
                    <a:lnTo>
                      <a:pt x="6353" y="0"/>
                    </a:lnTo>
                    <a:lnTo>
                      <a:pt x="12706" y="0"/>
                    </a:lnTo>
                    <a:lnTo>
                      <a:pt x="19059" y="2274"/>
                    </a:lnTo>
                    <a:lnTo>
                      <a:pt x="21600" y="11368"/>
                    </a:lnTo>
                    <a:lnTo>
                      <a:pt x="17788" y="15916"/>
                    </a:lnTo>
                    <a:lnTo>
                      <a:pt x="6353" y="21600"/>
                    </a:lnTo>
                    <a:lnTo>
                      <a:pt x="0" y="13642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27" name="Freeform 13"/>
              <p:cNvSpPr/>
              <p:nvPr/>
            </p:nvSpPr>
            <p:spPr>
              <a:xfrm>
                <a:off x="643197" y="637801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320"/>
                    </a:moveTo>
                    <a:lnTo>
                      <a:pt x="0" y="11520"/>
                    </a:lnTo>
                    <a:lnTo>
                      <a:pt x="4696" y="21600"/>
                    </a:lnTo>
                    <a:lnTo>
                      <a:pt x="15026" y="21600"/>
                    </a:lnTo>
                    <a:lnTo>
                      <a:pt x="21600" y="14400"/>
                    </a:lnTo>
                    <a:lnTo>
                      <a:pt x="21600" y="7200"/>
                    </a:lnTo>
                    <a:lnTo>
                      <a:pt x="17843" y="2880"/>
                    </a:lnTo>
                    <a:lnTo>
                      <a:pt x="8452" y="0"/>
                    </a:lnTo>
                    <a:lnTo>
                      <a:pt x="0" y="4320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28" name="Freeform 14"/>
              <p:cNvSpPr/>
              <p:nvPr/>
            </p:nvSpPr>
            <p:spPr>
              <a:xfrm>
                <a:off x="621852" y="497221"/>
                <a:ext cx="101727" cy="664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86" y="19927"/>
                    </a:moveTo>
                    <a:lnTo>
                      <a:pt x="9143" y="20003"/>
                    </a:lnTo>
                    <a:lnTo>
                      <a:pt x="9943" y="20155"/>
                    </a:lnTo>
                    <a:lnTo>
                      <a:pt x="10457" y="21220"/>
                    </a:lnTo>
                    <a:lnTo>
                      <a:pt x="11657" y="21600"/>
                    </a:lnTo>
                    <a:lnTo>
                      <a:pt x="13029" y="20915"/>
                    </a:lnTo>
                    <a:lnTo>
                      <a:pt x="14743" y="19394"/>
                    </a:lnTo>
                    <a:lnTo>
                      <a:pt x="16343" y="19394"/>
                    </a:lnTo>
                    <a:lnTo>
                      <a:pt x="17543" y="18786"/>
                    </a:lnTo>
                    <a:lnTo>
                      <a:pt x="18914" y="18482"/>
                    </a:lnTo>
                    <a:lnTo>
                      <a:pt x="18629" y="16808"/>
                    </a:lnTo>
                    <a:lnTo>
                      <a:pt x="19086" y="13234"/>
                    </a:lnTo>
                    <a:lnTo>
                      <a:pt x="19600" y="12245"/>
                    </a:lnTo>
                    <a:lnTo>
                      <a:pt x="20629" y="10952"/>
                    </a:lnTo>
                    <a:lnTo>
                      <a:pt x="21086" y="9963"/>
                    </a:lnTo>
                    <a:lnTo>
                      <a:pt x="20629" y="7377"/>
                    </a:lnTo>
                    <a:lnTo>
                      <a:pt x="21371" y="6008"/>
                    </a:lnTo>
                    <a:lnTo>
                      <a:pt x="21314" y="4792"/>
                    </a:lnTo>
                    <a:lnTo>
                      <a:pt x="21600" y="3423"/>
                    </a:lnTo>
                    <a:lnTo>
                      <a:pt x="18400" y="837"/>
                    </a:lnTo>
                    <a:lnTo>
                      <a:pt x="17200" y="608"/>
                    </a:lnTo>
                    <a:lnTo>
                      <a:pt x="15543" y="0"/>
                    </a:lnTo>
                    <a:lnTo>
                      <a:pt x="15029" y="1521"/>
                    </a:lnTo>
                    <a:lnTo>
                      <a:pt x="13829" y="2662"/>
                    </a:lnTo>
                    <a:lnTo>
                      <a:pt x="12857" y="4792"/>
                    </a:lnTo>
                    <a:lnTo>
                      <a:pt x="11829" y="5628"/>
                    </a:lnTo>
                    <a:lnTo>
                      <a:pt x="10971" y="6769"/>
                    </a:lnTo>
                    <a:lnTo>
                      <a:pt x="9771" y="6008"/>
                    </a:lnTo>
                    <a:lnTo>
                      <a:pt x="8286" y="5324"/>
                    </a:lnTo>
                    <a:lnTo>
                      <a:pt x="6857" y="5476"/>
                    </a:lnTo>
                    <a:lnTo>
                      <a:pt x="5657" y="6008"/>
                    </a:lnTo>
                    <a:lnTo>
                      <a:pt x="4571" y="6997"/>
                    </a:lnTo>
                    <a:lnTo>
                      <a:pt x="3771" y="8670"/>
                    </a:lnTo>
                    <a:lnTo>
                      <a:pt x="3257" y="10192"/>
                    </a:lnTo>
                    <a:lnTo>
                      <a:pt x="2571" y="10952"/>
                    </a:lnTo>
                    <a:lnTo>
                      <a:pt x="1314" y="10952"/>
                    </a:lnTo>
                    <a:lnTo>
                      <a:pt x="0" y="11713"/>
                    </a:lnTo>
                    <a:lnTo>
                      <a:pt x="800" y="14299"/>
                    </a:lnTo>
                    <a:lnTo>
                      <a:pt x="571" y="16200"/>
                    </a:lnTo>
                    <a:lnTo>
                      <a:pt x="514" y="17873"/>
                    </a:lnTo>
                    <a:lnTo>
                      <a:pt x="114" y="19394"/>
                    </a:lnTo>
                    <a:lnTo>
                      <a:pt x="1371" y="21220"/>
                    </a:lnTo>
                    <a:lnTo>
                      <a:pt x="2171" y="21296"/>
                    </a:lnTo>
                    <a:lnTo>
                      <a:pt x="2686" y="20535"/>
                    </a:lnTo>
                    <a:lnTo>
                      <a:pt x="2457" y="19014"/>
                    </a:lnTo>
                    <a:lnTo>
                      <a:pt x="2686" y="18406"/>
                    </a:lnTo>
                    <a:lnTo>
                      <a:pt x="3600" y="18025"/>
                    </a:lnTo>
                    <a:lnTo>
                      <a:pt x="4457" y="18482"/>
                    </a:lnTo>
                    <a:lnTo>
                      <a:pt x="5543" y="18254"/>
                    </a:lnTo>
                    <a:lnTo>
                      <a:pt x="6743" y="18482"/>
                    </a:lnTo>
                    <a:lnTo>
                      <a:pt x="7371" y="19242"/>
                    </a:lnTo>
                    <a:lnTo>
                      <a:pt x="8286" y="19927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29" name="Freeform 15"/>
              <p:cNvSpPr/>
              <p:nvPr/>
            </p:nvSpPr>
            <p:spPr>
              <a:xfrm>
                <a:off x="45985" y="122154"/>
                <a:ext cx="84657" cy="416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396"/>
                    </a:moveTo>
                    <a:lnTo>
                      <a:pt x="343" y="6154"/>
                    </a:lnTo>
                    <a:lnTo>
                      <a:pt x="1646" y="5913"/>
                    </a:lnTo>
                    <a:lnTo>
                      <a:pt x="1851" y="5551"/>
                    </a:lnTo>
                    <a:lnTo>
                      <a:pt x="2331" y="5551"/>
                    </a:lnTo>
                    <a:lnTo>
                      <a:pt x="3223" y="4344"/>
                    </a:lnTo>
                    <a:lnTo>
                      <a:pt x="4251" y="1931"/>
                    </a:lnTo>
                    <a:lnTo>
                      <a:pt x="5074" y="2293"/>
                    </a:lnTo>
                    <a:lnTo>
                      <a:pt x="5966" y="4344"/>
                    </a:lnTo>
                    <a:lnTo>
                      <a:pt x="6926" y="4706"/>
                    </a:lnTo>
                    <a:lnTo>
                      <a:pt x="7954" y="4344"/>
                    </a:lnTo>
                    <a:lnTo>
                      <a:pt x="10217" y="1931"/>
                    </a:lnTo>
                    <a:lnTo>
                      <a:pt x="11451" y="2293"/>
                    </a:lnTo>
                    <a:lnTo>
                      <a:pt x="12960" y="2051"/>
                    </a:lnTo>
                    <a:lnTo>
                      <a:pt x="15154" y="603"/>
                    </a:lnTo>
                    <a:lnTo>
                      <a:pt x="16114" y="1327"/>
                    </a:lnTo>
                    <a:lnTo>
                      <a:pt x="17280" y="0"/>
                    </a:lnTo>
                    <a:lnTo>
                      <a:pt x="18583" y="2051"/>
                    </a:lnTo>
                    <a:lnTo>
                      <a:pt x="21120" y="3258"/>
                    </a:lnTo>
                    <a:lnTo>
                      <a:pt x="21257" y="5551"/>
                    </a:lnTo>
                    <a:lnTo>
                      <a:pt x="20640" y="7723"/>
                    </a:lnTo>
                    <a:lnTo>
                      <a:pt x="21463" y="11584"/>
                    </a:lnTo>
                    <a:lnTo>
                      <a:pt x="21120" y="12429"/>
                    </a:lnTo>
                    <a:lnTo>
                      <a:pt x="21600" y="14239"/>
                    </a:lnTo>
                    <a:lnTo>
                      <a:pt x="21326" y="17256"/>
                    </a:lnTo>
                    <a:lnTo>
                      <a:pt x="19337" y="18342"/>
                    </a:lnTo>
                    <a:lnTo>
                      <a:pt x="17554" y="20393"/>
                    </a:lnTo>
                    <a:lnTo>
                      <a:pt x="16663" y="20755"/>
                    </a:lnTo>
                    <a:lnTo>
                      <a:pt x="15017" y="19307"/>
                    </a:lnTo>
                    <a:lnTo>
                      <a:pt x="12960" y="18945"/>
                    </a:lnTo>
                    <a:lnTo>
                      <a:pt x="10491" y="19911"/>
                    </a:lnTo>
                    <a:lnTo>
                      <a:pt x="9531" y="19790"/>
                    </a:lnTo>
                    <a:lnTo>
                      <a:pt x="8777" y="19911"/>
                    </a:lnTo>
                    <a:lnTo>
                      <a:pt x="8091" y="20755"/>
                    </a:lnTo>
                    <a:lnTo>
                      <a:pt x="6446" y="21600"/>
                    </a:lnTo>
                    <a:lnTo>
                      <a:pt x="5554" y="20755"/>
                    </a:lnTo>
                    <a:lnTo>
                      <a:pt x="4389" y="21359"/>
                    </a:lnTo>
                    <a:lnTo>
                      <a:pt x="2949" y="20393"/>
                    </a:lnTo>
                    <a:lnTo>
                      <a:pt x="3429" y="15084"/>
                    </a:lnTo>
                    <a:lnTo>
                      <a:pt x="1851" y="14601"/>
                    </a:lnTo>
                    <a:lnTo>
                      <a:pt x="1371" y="13274"/>
                    </a:lnTo>
                    <a:lnTo>
                      <a:pt x="343" y="12429"/>
                    </a:lnTo>
                    <a:lnTo>
                      <a:pt x="0" y="11584"/>
                    </a:lnTo>
                    <a:lnTo>
                      <a:pt x="0" y="6396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30" name="Freeform 16"/>
              <p:cNvSpPr/>
              <p:nvPr/>
            </p:nvSpPr>
            <p:spPr>
              <a:xfrm>
                <a:off x="178717" y="66066"/>
                <a:ext cx="227839" cy="1830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4" y="11972"/>
                    </a:moveTo>
                    <a:lnTo>
                      <a:pt x="1742" y="12331"/>
                    </a:lnTo>
                    <a:lnTo>
                      <a:pt x="2050" y="12745"/>
                    </a:lnTo>
                    <a:lnTo>
                      <a:pt x="2178" y="13821"/>
                    </a:lnTo>
                    <a:lnTo>
                      <a:pt x="1742" y="14014"/>
                    </a:lnTo>
                    <a:lnTo>
                      <a:pt x="1512" y="14234"/>
                    </a:lnTo>
                    <a:lnTo>
                      <a:pt x="1512" y="14786"/>
                    </a:lnTo>
                    <a:lnTo>
                      <a:pt x="1281" y="14924"/>
                    </a:lnTo>
                    <a:lnTo>
                      <a:pt x="1025" y="14924"/>
                    </a:lnTo>
                    <a:lnTo>
                      <a:pt x="794" y="14290"/>
                    </a:lnTo>
                    <a:lnTo>
                      <a:pt x="179" y="14041"/>
                    </a:lnTo>
                    <a:lnTo>
                      <a:pt x="205" y="14703"/>
                    </a:lnTo>
                    <a:lnTo>
                      <a:pt x="26" y="15200"/>
                    </a:lnTo>
                    <a:lnTo>
                      <a:pt x="0" y="15669"/>
                    </a:lnTo>
                    <a:lnTo>
                      <a:pt x="77" y="16359"/>
                    </a:lnTo>
                    <a:lnTo>
                      <a:pt x="436" y="17352"/>
                    </a:lnTo>
                    <a:lnTo>
                      <a:pt x="743" y="17683"/>
                    </a:lnTo>
                    <a:lnTo>
                      <a:pt x="1204" y="17903"/>
                    </a:lnTo>
                    <a:lnTo>
                      <a:pt x="2178" y="17628"/>
                    </a:lnTo>
                    <a:lnTo>
                      <a:pt x="2614" y="17848"/>
                    </a:lnTo>
                    <a:lnTo>
                      <a:pt x="3075" y="18455"/>
                    </a:lnTo>
                    <a:lnTo>
                      <a:pt x="3331" y="19145"/>
                    </a:lnTo>
                    <a:lnTo>
                      <a:pt x="3613" y="19559"/>
                    </a:lnTo>
                    <a:lnTo>
                      <a:pt x="4535" y="20690"/>
                    </a:lnTo>
                    <a:lnTo>
                      <a:pt x="4715" y="21324"/>
                    </a:lnTo>
                    <a:lnTo>
                      <a:pt x="5535" y="21600"/>
                    </a:lnTo>
                    <a:lnTo>
                      <a:pt x="5611" y="21379"/>
                    </a:lnTo>
                    <a:lnTo>
                      <a:pt x="5355" y="20497"/>
                    </a:lnTo>
                    <a:lnTo>
                      <a:pt x="5483" y="20276"/>
                    </a:lnTo>
                    <a:lnTo>
                      <a:pt x="6073" y="19862"/>
                    </a:lnTo>
                    <a:lnTo>
                      <a:pt x="5740" y="19007"/>
                    </a:lnTo>
                    <a:lnTo>
                      <a:pt x="5740" y="18593"/>
                    </a:lnTo>
                    <a:lnTo>
                      <a:pt x="5919" y="18179"/>
                    </a:lnTo>
                    <a:lnTo>
                      <a:pt x="6636" y="17517"/>
                    </a:lnTo>
                    <a:lnTo>
                      <a:pt x="6995" y="17379"/>
                    </a:lnTo>
                    <a:lnTo>
                      <a:pt x="7584" y="17379"/>
                    </a:lnTo>
                    <a:lnTo>
                      <a:pt x="7661" y="16828"/>
                    </a:lnTo>
                    <a:lnTo>
                      <a:pt x="8122" y="17021"/>
                    </a:lnTo>
                    <a:lnTo>
                      <a:pt x="8430" y="16883"/>
                    </a:lnTo>
                    <a:lnTo>
                      <a:pt x="8686" y="17103"/>
                    </a:lnTo>
                    <a:lnTo>
                      <a:pt x="8609" y="17490"/>
                    </a:lnTo>
                    <a:lnTo>
                      <a:pt x="9045" y="17517"/>
                    </a:lnTo>
                    <a:lnTo>
                      <a:pt x="9378" y="17241"/>
                    </a:lnTo>
                    <a:lnTo>
                      <a:pt x="9814" y="17766"/>
                    </a:lnTo>
                    <a:lnTo>
                      <a:pt x="10044" y="17517"/>
                    </a:lnTo>
                    <a:lnTo>
                      <a:pt x="10428" y="17572"/>
                    </a:lnTo>
                    <a:lnTo>
                      <a:pt x="10352" y="16966"/>
                    </a:lnTo>
                    <a:lnTo>
                      <a:pt x="10787" y="17214"/>
                    </a:lnTo>
                    <a:lnTo>
                      <a:pt x="11248" y="17103"/>
                    </a:lnTo>
                    <a:lnTo>
                      <a:pt x="11505" y="17959"/>
                    </a:lnTo>
                    <a:lnTo>
                      <a:pt x="11863" y="18179"/>
                    </a:lnTo>
                    <a:lnTo>
                      <a:pt x="12811" y="18179"/>
                    </a:lnTo>
                    <a:lnTo>
                      <a:pt x="13606" y="18924"/>
                    </a:lnTo>
                    <a:lnTo>
                      <a:pt x="14272" y="19007"/>
                    </a:lnTo>
                    <a:lnTo>
                      <a:pt x="14374" y="19200"/>
                    </a:lnTo>
                    <a:lnTo>
                      <a:pt x="14759" y="19338"/>
                    </a:lnTo>
                    <a:lnTo>
                      <a:pt x="15784" y="19614"/>
                    </a:lnTo>
                    <a:lnTo>
                      <a:pt x="16322" y="18841"/>
                    </a:lnTo>
                    <a:lnTo>
                      <a:pt x="16604" y="18703"/>
                    </a:lnTo>
                    <a:lnTo>
                      <a:pt x="16783" y="18731"/>
                    </a:lnTo>
                    <a:lnTo>
                      <a:pt x="16988" y="19062"/>
                    </a:lnTo>
                    <a:lnTo>
                      <a:pt x="17500" y="19062"/>
                    </a:lnTo>
                    <a:lnTo>
                      <a:pt x="17680" y="19393"/>
                    </a:lnTo>
                    <a:lnTo>
                      <a:pt x="19140" y="19007"/>
                    </a:lnTo>
                    <a:lnTo>
                      <a:pt x="19448" y="19117"/>
                    </a:lnTo>
                    <a:lnTo>
                      <a:pt x="19806" y="19007"/>
                    </a:lnTo>
                    <a:lnTo>
                      <a:pt x="20293" y="19145"/>
                    </a:lnTo>
                    <a:lnTo>
                      <a:pt x="20626" y="19117"/>
                    </a:lnTo>
                    <a:lnTo>
                      <a:pt x="21600" y="18786"/>
                    </a:lnTo>
                    <a:lnTo>
                      <a:pt x="20934" y="17903"/>
                    </a:lnTo>
                    <a:lnTo>
                      <a:pt x="20575" y="17766"/>
                    </a:lnTo>
                    <a:lnTo>
                      <a:pt x="20396" y="17379"/>
                    </a:lnTo>
                    <a:lnTo>
                      <a:pt x="19268" y="17021"/>
                    </a:lnTo>
                    <a:lnTo>
                      <a:pt x="19063" y="16662"/>
                    </a:lnTo>
                    <a:lnTo>
                      <a:pt x="18167" y="16607"/>
                    </a:lnTo>
                    <a:lnTo>
                      <a:pt x="17705" y="15641"/>
                    </a:lnTo>
                    <a:lnTo>
                      <a:pt x="17449" y="15255"/>
                    </a:lnTo>
                    <a:lnTo>
                      <a:pt x="16783" y="14648"/>
                    </a:lnTo>
                    <a:lnTo>
                      <a:pt x="16680" y="14372"/>
                    </a:lnTo>
                    <a:lnTo>
                      <a:pt x="16322" y="14097"/>
                    </a:lnTo>
                    <a:lnTo>
                      <a:pt x="16501" y="11448"/>
                    </a:lnTo>
                    <a:lnTo>
                      <a:pt x="16783" y="11283"/>
                    </a:lnTo>
                    <a:lnTo>
                      <a:pt x="17885" y="9517"/>
                    </a:lnTo>
                    <a:lnTo>
                      <a:pt x="17808" y="9103"/>
                    </a:lnTo>
                    <a:lnTo>
                      <a:pt x="17167" y="8800"/>
                    </a:lnTo>
                    <a:lnTo>
                      <a:pt x="16194" y="8993"/>
                    </a:lnTo>
                    <a:lnTo>
                      <a:pt x="15579" y="8855"/>
                    </a:lnTo>
                    <a:lnTo>
                      <a:pt x="15297" y="8497"/>
                    </a:lnTo>
                    <a:lnTo>
                      <a:pt x="15041" y="7614"/>
                    </a:lnTo>
                    <a:lnTo>
                      <a:pt x="14989" y="6317"/>
                    </a:lnTo>
                    <a:lnTo>
                      <a:pt x="15784" y="5021"/>
                    </a:lnTo>
                    <a:lnTo>
                      <a:pt x="15963" y="4497"/>
                    </a:lnTo>
                    <a:lnTo>
                      <a:pt x="15758" y="3752"/>
                    </a:lnTo>
                    <a:lnTo>
                      <a:pt x="15886" y="3145"/>
                    </a:lnTo>
                    <a:lnTo>
                      <a:pt x="15758" y="2841"/>
                    </a:lnTo>
                    <a:lnTo>
                      <a:pt x="16245" y="2097"/>
                    </a:lnTo>
                    <a:lnTo>
                      <a:pt x="16117" y="1683"/>
                    </a:lnTo>
                    <a:lnTo>
                      <a:pt x="15579" y="1297"/>
                    </a:lnTo>
                    <a:lnTo>
                      <a:pt x="15041" y="938"/>
                    </a:lnTo>
                    <a:lnTo>
                      <a:pt x="14400" y="966"/>
                    </a:lnTo>
                    <a:lnTo>
                      <a:pt x="13785" y="938"/>
                    </a:lnTo>
                    <a:lnTo>
                      <a:pt x="13554" y="193"/>
                    </a:lnTo>
                    <a:lnTo>
                      <a:pt x="13119" y="0"/>
                    </a:lnTo>
                    <a:lnTo>
                      <a:pt x="12581" y="55"/>
                    </a:lnTo>
                    <a:lnTo>
                      <a:pt x="12171" y="414"/>
                    </a:lnTo>
                    <a:lnTo>
                      <a:pt x="12043" y="745"/>
                    </a:lnTo>
                    <a:lnTo>
                      <a:pt x="12171" y="1076"/>
                    </a:lnTo>
                    <a:lnTo>
                      <a:pt x="11915" y="1848"/>
                    </a:lnTo>
                    <a:lnTo>
                      <a:pt x="12658" y="2124"/>
                    </a:lnTo>
                    <a:lnTo>
                      <a:pt x="12888" y="2538"/>
                    </a:lnTo>
                    <a:lnTo>
                      <a:pt x="12478" y="3007"/>
                    </a:lnTo>
                    <a:lnTo>
                      <a:pt x="12760" y="3559"/>
                    </a:lnTo>
                    <a:lnTo>
                      <a:pt x="12811" y="4166"/>
                    </a:lnTo>
                    <a:lnTo>
                      <a:pt x="12453" y="4441"/>
                    </a:lnTo>
                    <a:lnTo>
                      <a:pt x="11991" y="4414"/>
                    </a:lnTo>
                    <a:lnTo>
                      <a:pt x="11786" y="4000"/>
                    </a:lnTo>
                    <a:lnTo>
                      <a:pt x="11863" y="3614"/>
                    </a:lnTo>
                    <a:lnTo>
                      <a:pt x="11786" y="3283"/>
                    </a:lnTo>
                    <a:lnTo>
                      <a:pt x="11428" y="2979"/>
                    </a:lnTo>
                    <a:lnTo>
                      <a:pt x="11607" y="2538"/>
                    </a:lnTo>
                    <a:lnTo>
                      <a:pt x="11325" y="2400"/>
                    </a:lnTo>
                    <a:lnTo>
                      <a:pt x="10915" y="2593"/>
                    </a:lnTo>
                    <a:lnTo>
                      <a:pt x="9942" y="2593"/>
                    </a:lnTo>
                    <a:lnTo>
                      <a:pt x="9685" y="2869"/>
                    </a:lnTo>
                    <a:lnTo>
                      <a:pt x="9634" y="3393"/>
                    </a:lnTo>
                    <a:lnTo>
                      <a:pt x="8609" y="3559"/>
                    </a:lnTo>
                    <a:lnTo>
                      <a:pt x="8302" y="3476"/>
                    </a:lnTo>
                    <a:lnTo>
                      <a:pt x="7405" y="2372"/>
                    </a:lnTo>
                    <a:lnTo>
                      <a:pt x="7482" y="1848"/>
                    </a:lnTo>
                    <a:lnTo>
                      <a:pt x="7533" y="1434"/>
                    </a:lnTo>
                    <a:lnTo>
                      <a:pt x="7277" y="1214"/>
                    </a:lnTo>
                    <a:lnTo>
                      <a:pt x="6867" y="1241"/>
                    </a:lnTo>
                    <a:lnTo>
                      <a:pt x="6278" y="1434"/>
                    </a:lnTo>
                    <a:lnTo>
                      <a:pt x="6021" y="1821"/>
                    </a:lnTo>
                    <a:lnTo>
                      <a:pt x="5919" y="2234"/>
                    </a:lnTo>
                    <a:lnTo>
                      <a:pt x="6021" y="2869"/>
                    </a:lnTo>
                    <a:lnTo>
                      <a:pt x="6252" y="3559"/>
                    </a:lnTo>
                    <a:lnTo>
                      <a:pt x="6073" y="4221"/>
                    </a:lnTo>
                    <a:lnTo>
                      <a:pt x="5611" y="4828"/>
                    </a:lnTo>
                    <a:lnTo>
                      <a:pt x="5201" y="5324"/>
                    </a:lnTo>
                    <a:lnTo>
                      <a:pt x="4100" y="6455"/>
                    </a:lnTo>
                    <a:lnTo>
                      <a:pt x="3997" y="6759"/>
                    </a:lnTo>
                    <a:lnTo>
                      <a:pt x="4279" y="7752"/>
                    </a:lnTo>
                    <a:lnTo>
                      <a:pt x="4177" y="8166"/>
                    </a:lnTo>
                    <a:lnTo>
                      <a:pt x="4279" y="8579"/>
                    </a:lnTo>
                    <a:lnTo>
                      <a:pt x="4100" y="9048"/>
                    </a:lnTo>
                    <a:lnTo>
                      <a:pt x="3818" y="9103"/>
                    </a:lnTo>
                    <a:lnTo>
                      <a:pt x="3254" y="8717"/>
                    </a:lnTo>
                    <a:lnTo>
                      <a:pt x="3613" y="8248"/>
                    </a:lnTo>
                    <a:lnTo>
                      <a:pt x="3510" y="7834"/>
                    </a:lnTo>
                    <a:lnTo>
                      <a:pt x="2409" y="6759"/>
                    </a:lnTo>
                    <a:lnTo>
                      <a:pt x="2947" y="6069"/>
                    </a:lnTo>
                    <a:lnTo>
                      <a:pt x="2844" y="5710"/>
                    </a:lnTo>
                    <a:lnTo>
                      <a:pt x="2434" y="5517"/>
                    </a:lnTo>
                    <a:lnTo>
                      <a:pt x="1819" y="5600"/>
                    </a:lnTo>
                    <a:lnTo>
                      <a:pt x="1999" y="5931"/>
                    </a:lnTo>
                    <a:lnTo>
                      <a:pt x="1384" y="7200"/>
                    </a:lnTo>
                    <a:lnTo>
                      <a:pt x="743" y="7752"/>
                    </a:lnTo>
                    <a:lnTo>
                      <a:pt x="692" y="8303"/>
                    </a:lnTo>
                    <a:lnTo>
                      <a:pt x="436" y="8800"/>
                    </a:lnTo>
                    <a:lnTo>
                      <a:pt x="692" y="9821"/>
                    </a:lnTo>
                    <a:lnTo>
                      <a:pt x="1025" y="10345"/>
                    </a:lnTo>
                    <a:lnTo>
                      <a:pt x="1051" y="10952"/>
                    </a:lnTo>
                    <a:lnTo>
                      <a:pt x="1384" y="11972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31" name="Freeform 17"/>
              <p:cNvSpPr/>
              <p:nvPr/>
            </p:nvSpPr>
            <p:spPr>
              <a:xfrm>
                <a:off x="449057" y="356829"/>
                <a:ext cx="112178" cy="111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09" y="17652"/>
                    </a:moveTo>
                    <a:lnTo>
                      <a:pt x="15799" y="18469"/>
                    </a:lnTo>
                    <a:lnTo>
                      <a:pt x="13727" y="19104"/>
                    </a:lnTo>
                    <a:lnTo>
                      <a:pt x="12950" y="19830"/>
                    </a:lnTo>
                    <a:lnTo>
                      <a:pt x="11655" y="20103"/>
                    </a:lnTo>
                    <a:lnTo>
                      <a:pt x="11292" y="21282"/>
                    </a:lnTo>
                    <a:lnTo>
                      <a:pt x="10774" y="21600"/>
                    </a:lnTo>
                    <a:lnTo>
                      <a:pt x="9117" y="21464"/>
                    </a:lnTo>
                    <a:lnTo>
                      <a:pt x="8599" y="20466"/>
                    </a:lnTo>
                    <a:lnTo>
                      <a:pt x="7718" y="19830"/>
                    </a:lnTo>
                    <a:lnTo>
                      <a:pt x="6786" y="19694"/>
                    </a:lnTo>
                    <a:lnTo>
                      <a:pt x="6319" y="19150"/>
                    </a:lnTo>
                    <a:lnTo>
                      <a:pt x="6268" y="18469"/>
                    </a:lnTo>
                    <a:lnTo>
                      <a:pt x="4196" y="17471"/>
                    </a:lnTo>
                    <a:lnTo>
                      <a:pt x="3160" y="17652"/>
                    </a:lnTo>
                    <a:lnTo>
                      <a:pt x="2176" y="16971"/>
                    </a:lnTo>
                    <a:lnTo>
                      <a:pt x="1399" y="16518"/>
                    </a:lnTo>
                    <a:lnTo>
                      <a:pt x="1088" y="15882"/>
                    </a:lnTo>
                    <a:lnTo>
                      <a:pt x="1295" y="15292"/>
                    </a:lnTo>
                    <a:lnTo>
                      <a:pt x="466" y="14521"/>
                    </a:lnTo>
                    <a:lnTo>
                      <a:pt x="0" y="13523"/>
                    </a:lnTo>
                    <a:lnTo>
                      <a:pt x="673" y="12661"/>
                    </a:lnTo>
                    <a:lnTo>
                      <a:pt x="1036" y="12161"/>
                    </a:lnTo>
                    <a:lnTo>
                      <a:pt x="725" y="11390"/>
                    </a:lnTo>
                    <a:lnTo>
                      <a:pt x="1399" y="10392"/>
                    </a:lnTo>
                    <a:lnTo>
                      <a:pt x="1554" y="9847"/>
                    </a:lnTo>
                    <a:lnTo>
                      <a:pt x="725" y="8486"/>
                    </a:lnTo>
                    <a:lnTo>
                      <a:pt x="932" y="7624"/>
                    </a:lnTo>
                    <a:lnTo>
                      <a:pt x="1658" y="7351"/>
                    </a:lnTo>
                    <a:lnTo>
                      <a:pt x="2124" y="6897"/>
                    </a:lnTo>
                    <a:lnTo>
                      <a:pt x="2435" y="6262"/>
                    </a:lnTo>
                    <a:lnTo>
                      <a:pt x="4558" y="5990"/>
                    </a:lnTo>
                    <a:lnTo>
                      <a:pt x="4817" y="5582"/>
                    </a:lnTo>
                    <a:lnTo>
                      <a:pt x="4817" y="5264"/>
                    </a:lnTo>
                    <a:lnTo>
                      <a:pt x="4092" y="5128"/>
                    </a:lnTo>
                    <a:lnTo>
                      <a:pt x="3729" y="4583"/>
                    </a:lnTo>
                    <a:lnTo>
                      <a:pt x="3263" y="4311"/>
                    </a:lnTo>
                    <a:lnTo>
                      <a:pt x="2642" y="3449"/>
                    </a:lnTo>
                    <a:lnTo>
                      <a:pt x="2901" y="1861"/>
                    </a:lnTo>
                    <a:lnTo>
                      <a:pt x="4247" y="1180"/>
                    </a:lnTo>
                    <a:lnTo>
                      <a:pt x="4921" y="1180"/>
                    </a:lnTo>
                    <a:lnTo>
                      <a:pt x="5335" y="771"/>
                    </a:lnTo>
                    <a:lnTo>
                      <a:pt x="5698" y="0"/>
                    </a:lnTo>
                    <a:lnTo>
                      <a:pt x="5905" y="91"/>
                    </a:lnTo>
                    <a:lnTo>
                      <a:pt x="7718" y="726"/>
                    </a:lnTo>
                    <a:lnTo>
                      <a:pt x="8132" y="1225"/>
                    </a:lnTo>
                    <a:lnTo>
                      <a:pt x="8495" y="1452"/>
                    </a:lnTo>
                    <a:lnTo>
                      <a:pt x="9945" y="1997"/>
                    </a:lnTo>
                    <a:lnTo>
                      <a:pt x="10515" y="2450"/>
                    </a:lnTo>
                    <a:lnTo>
                      <a:pt x="11033" y="2768"/>
                    </a:lnTo>
                    <a:lnTo>
                      <a:pt x="11551" y="2859"/>
                    </a:lnTo>
                    <a:lnTo>
                      <a:pt x="13727" y="2450"/>
                    </a:lnTo>
                    <a:lnTo>
                      <a:pt x="14348" y="2768"/>
                    </a:lnTo>
                    <a:lnTo>
                      <a:pt x="14037" y="4311"/>
                    </a:lnTo>
                    <a:lnTo>
                      <a:pt x="14659" y="5582"/>
                    </a:lnTo>
                    <a:lnTo>
                      <a:pt x="14814" y="6489"/>
                    </a:lnTo>
                    <a:lnTo>
                      <a:pt x="15022" y="8259"/>
                    </a:lnTo>
                    <a:lnTo>
                      <a:pt x="15384" y="9711"/>
                    </a:lnTo>
                    <a:lnTo>
                      <a:pt x="15799" y="10709"/>
                    </a:lnTo>
                    <a:lnTo>
                      <a:pt x="16524" y="11299"/>
                    </a:lnTo>
                    <a:lnTo>
                      <a:pt x="19424" y="12842"/>
                    </a:lnTo>
                    <a:lnTo>
                      <a:pt x="20046" y="12978"/>
                    </a:lnTo>
                    <a:lnTo>
                      <a:pt x="20978" y="12978"/>
                    </a:lnTo>
                    <a:lnTo>
                      <a:pt x="21600" y="13750"/>
                    </a:lnTo>
                    <a:lnTo>
                      <a:pt x="21237" y="14294"/>
                    </a:lnTo>
                    <a:lnTo>
                      <a:pt x="20616" y="14748"/>
                    </a:lnTo>
                    <a:lnTo>
                      <a:pt x="20409" y="15429"/>
                    </a:lnTo>
                    <a:lnTo>
                      <a:pt x="19528" y="15792"/>
                    </a:lnTo>
                    <a:lnTo>
                      <a:pt x="19062" y="16563"/>
                    </a:lnTo>
                    <a:lnTo>
                      <a:pt x="18440" y="16745"/>
                    </a:lnTo>
                    <a:lnTo>
                      <a:pt x="17715" y="17425"/>
                    </a:lnTo>
                    <a:lnTo>
                      <a:pt x="16109" y="17652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32" name="Freeform 18"/>
              <p:cNvSpPr/>
              <p:nvPr/>
            </p:nvSpPr>
            <p:spPr>
              <a:xfrm>
                <a:off x="383214" y="403971"/>
                <a:ext cx="216342" cy="1555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7" y="9043"/>
                    </a:moveTo>
                    <a:lnTo>
                      <a:pt x="2993" y="10214"/>
                    </a:lnTo>
                    <a:lnTo>
                      <a:pt x="3236" y="10572"/>
                    </a:lnTo>
                    <a:lnTo>
                      <a:pt x="3694" y="10572"/>
                    </a:lnTo>
                    <a:lnTo>
                      <a:pt x="4126" y="10670"/>
                    </a:lnTo>
                    <a:lnTo>
                      <a:pt x="5636" y="11939"/>
                    </a:lnTo>
                    <a:lnTo>
                      <a:pt x="6364" y="12980"/>
                    </a:lnTo>
                    <a:lnTo>
                      <a:pt x="6526" y="13793"/>
                    </a:lnTo>
                    <a:lnTo>
                      <a:pt x="6796" y="14183"/>
                    </a:lnTo>
                    <a:lnTo>
                      <a:pt x="8171" y="15419"/>
                    </a:lnTo>
                    <a:lnTo>
                      <a:pt x="8872" y="16200"/>
                    </a:lnTo>
                    <a:lnTo>
                      <a:pt x="9249" y="16916"/>
                    </a:lnTo>
                    <a:lnTo>
                      <a:pt x="9627" y="17827"/>
                    </a:lnTo>
                    <a:lnTo>
                      <a:pt x="9897" y="18217"/>
                    </a:lnTo>
                    <a:lnTo>
                      <a:pt x="10328" y="18282"/>
                    </a:lnTo>
                    <a:lnTo>
                      <a:pt x="10706" y="18445"/>
                    </a:lnTo>
                    <a:lnTo>
                      <a:pt x="11083" y="18867"/>
                    </a:lnTo>
                    <a:lnTo>
                      <a:pt x="11461" y="18965"/>
                    </a:lnTo>
                    <a:lnTo>
                      <a:pt x="12054" y="19193"/>
                    </a:lnTo>
                    <a:lnTo>
                      <a:pt x="12728" y="19681"/>
                    </a:lnTo>
                    <a:lnTo>
                      <a:pt x="13187" y="20299"/>
                    </a:lnTo>
                    <a:lnTo>
                      <a:pt x="13618" y="21340"/>
                    </a:lnTo>
                    <a:lnTo>
                      <a:pt x="13888" y="21502"/>
                    </a:lnTo>
                    <a:lnTo>
                      <a:pt x="14265" y="21210"/>
                    </a:lnTo>
                    <a:lnTo>
                      <a:pt x="14400" y="20949"/>
                    </a:lnTo>
                    <a:lnTo>
                      <a:pt x="14831" y="20461"/>
                    </a:lnTo>
                    <a:lnTo>
                      <a:pt x="15479" y="20299"/>
                    </a:lnTo>
                    <a:lnTo>
                      <a:pt x="16288" y="20396"/>
                    </a:lnTo>
                    <a:lnTo>
                      <a:pt x="17043" y="20852"/>
                    </a:lnTo>
                    <a:lnTo>
                      <a:pt x="17501" y="21502"/>
                    </a:lnTo>
                    <a:lnTo>
                      <a:pt x="18121" y="21600"/>
                    </a:lnTo>
                    <a:lnTo>
                      <a:pt x="18310" y="21502"/>
                    </a:lnTo>
                    <a:lnTo>
                      <a:pt x="18175" y="21177"/>
                    </a:lnTo>
                    <a:lnTo>
                      <a:pt x="18229" y="20949"/>
                    </a:lnTo>
                    <a:lnTo>
                      <a:pt x="19011" y="20949"/>
                    </a:lnTo>
                    <a:lnTo>
                      <a:pt x="19443" y="21112"/>
                    </a:lnTo>
                    <a:lnTo>
                      <a:pt x="20063" y="20559"/>
                    </a:lnTo>
                    <a:lnTo>
                      <a:pt x="20333" y="20136"/>
                    </a:lnTo>
                    <a:lnTo>
                      <a:pt x="20575" y="19355"/>
                    </a:lnTo>
                    <a:lnTo>
                      <a:pt x="20413" y="18802"/>
                    </a:lnTo>
                    <a:lnTo>
                      <a:pt x="20710" y="18477"/>
                    </a:lnTo>
                    <a:lnTo>
                      <a:pt x="21276" y="18152"/>
                    </a:lnTo>
                    <a:lnTo>
                      <a:pt x="21465" y="17501"/>
                    </a:lnTo>
                    <a:lnTo>
                      <a:pt x="21519" y="16786"/>
                    </a:lnTo>
                    <a:lnTo>
                      <a:pt x="21600" y="15972"/>
                    </a:lnTo>
                    <a:lnTo>
                      <a:pt x="21222" y="14866"/>
                    </a:lnTo>
                    <a:lnTo>
                      <a:pt x="20791" y="14541"/>
                    </a:lnTo>
                    <a:lnTo>
                      <a:pt x="20198" y="14346"/>
                    </a:lnTo>
                    <a:lnTo>
                      <a:pt x="19631" y="13988"/>
                    </a:lnTo>
                    <a:lnTo>
                      <a:pt x="19065" y="13988"/>
                    </a:lnTo>
                    <a:lnTo>
                      <a:pt x="18688" y="14378"/>
                    </a:lnTo>
                    <a:lnTo>
                      <a:pt x="18256" y="14443"/>
                    </a:lnTo>
                    <a:lnTo>
                      <a:pt x="17744" y="14118"/>
                    </a:lnTo>
                    <a:lnTo>
                      <a:pt x="17178" y="13955"/>
                    </a:lnTo>
                    <a:lnTo>
                      <a:pt x="16422" y="12914"/>
                    </a:lnTo>
                    <a:lnTo>
                      <a:pt x="15910" y="12589"/>
                    </a:lnTo>
                    <a:lnTo>
                      <a:pt x="15587" y="11939"/>
                    </a:lnTo>
                    <a:lnTo>
                      <a:pt x="15317" y="11320"/>
                    </a:lnTo>
                    <a:lnTo>
                      <a:pt x="14589" y="10898"/>
                    </a:lnTo>
                    <a:lnTo>
                      <a:pt x="14265" y="10280"/>
                    </a:lnTo>
                    <a:lnTo>
                      <a:pt x="13483" y="9466"/>
                    </a:lnTo>
                    <a:lnTo>
                      <a:pt x="14184" y="8751"/>
                    </a:lnTo>
                    <a:lnTo>
                      <a:pt x="15263" y="8913"/>
                    </a:lnTo>
                    <a:lnTo>
                      <a:pt x="15775" y="8816"/>
                    </a:lnTo>
                    <a:lnTo>
                      <a:pt x="15721" y="8035"/>
                    </a:lnTo>
                    <a:lnTo>
                      <a:pt x="15344" y="7710"/>
                    </a:lnTo>
                    <a:lnTo>
                      <a:pt x="15209" y="7384"/>
                    </a:lnTo>
                    <a:lnTo>
                      <a:pt x="14939" y="7059"/>
                    </a:lnTo>
                    <a:lnTo>
                      <a:pt x="14778" y="6636"/>
                    </a:lnTo>
                    <a:lnTo>
                      <a:pt x="14454" y="6083"/>
                    </a:lnTo>
                    <a:lnTo>
                      <a:pt x="14454" y="5595"/>
                    </a:lnTo>
                    <a:lnTo>
                      <a:pt x="14076" y="5205"/>
                    </a:lnTo>
                    <a:lnTo>
                      <a:pt x="14319" y="4327"/>
                    </a:lnTo>
                    <a:lnTo>
                      <a:pt x="14589" y="3773"/>
                    </a:lnTo>
                    <a:lnTo>
                      <a:pt x="14751" y="2895"/>
                    </a:lnTo>
                    <a:lnTo>
                      <a:pt x="15479" y="2895"/>
                    </a:lnTo>
                    <a:lnTo>
                      <a:pt x="16099" y="2667"/>
                    </a:lnTo>
                    <a:lnTo>
                      <a:pt x="16288" y="2147"/>
                    </a:lnTo>
                    <a:lnTo>
                      <a:pt x="16207" y="1659"/>
                    </a:lnTo>
                    <a:lnTo>
                      <a:pt x="15317" y="1496"/>
                    </a:lnTo>
                    <a:lnTo>
                      <a:pt x="14589" y="1366"/>
                    </a:lnTo>
                    <a:lnTo>
                      <a:pt x="14130" y="1659"/>
                    </a:lnTo>
                    <a:lnTo>
                      <a:pt x="13888" y="2180"/>
                    </a:lnTo>
                    <a:lnTo>
                      <a:pt x="13564" y="2310"/>
                    </a:lnTo>
                    <a:lnTo>
                      <a:pt x="13187" y="2798"/>
                    </a:lnTo>
                    <a:lnTo>
                      <a:pt x="12351" y="2960"/>
                    </a:lnTo>
                    <a:lnTo>
                      <a:pt x="12216" y="3546"/>
                    </a:lnTo>
                    <a:lnTo>
                      <a:pt x="11110" y="4001"/>
                    </a:lnTo>
                    <a:lnTo>
                      <a:pt x="10706" y="4554"/>
                    </a:lnTo>
                    <a:lnTo>
                      <a:pt x="10031" y="4717"/>
                    </a:lnTo>
                    <a:lnTo>
                      <a:pt x="9843" y="5595"/>
                    </a:lnTo>
                    <a:lnTo>
                      <a:pt x="9573" y="5790"/>
                    </a:lnTo>
                    <a:lnTo>
                      <a:pt x="8737" y="5693"/>
                    </a:lnTo>
                    <a:lnTo>
                      <a:pt x="8440" y="4977"/>
                    </a:lnTo>
                    <a:lnTo>
                      <a:pt x="7982" y="4554"/>
                    </a:lnTo>
                    <a:lnTo>
                      <a:pt x="7497" y="4424"/>
                    </a:lnTo>
                    <a:lnTo>
                      <a:pt x="7281" y="4066"/>
                    </a:lnTo>
                    <a:lnTo>
                      <a:pt x="7227" y="3546"/>
                    </a:lnTo>
                    <a:lnTo>
                      <a:pt x="6148" y="2863"/>
                    </a:lnTo>
                    <a:lnTo>
                      <a:pt x="5636" y="2960"/>
                    </a:lnTo>
                    <a:lnTo>
                      <a:pt x="5097" y="2472"/>
                    </a:lnTo>
                    <a:lnTo>
                      <a:pt x="4692" y="2147"/>
                    </a:lnTo>
                    <a:lnTo>
                      <a:pt x="4557" y="1692"/>
                    </a:lnTo>
                    <a:lnTo>
                      <a:pt x="4638" y="1269"/>
                    </a:lnTo>
                    <a:lnTo>
                      <a:pt x="4207" y="716"/>
                    </a:lnTo>
                    <a:lnTo>
                      <a:pt x="3991" y="0"/>
                    </a:lnTo>
                    <a:lnTo>
                      <a:pt x="3506" y="65"/>
                    </a:lnTo>
                    <a:lnTo>
                      <a:pt x="3182" y="488"/>
                    </a:lnTo>
                    <a:lnTo>
                      <a:pt x="2670" y="618"/>
                    </a:lnTo>
                    <a:lnTo>
                      <a:pt x="2804" y="1106"/>
                    </a:lnTo>
                    <a:lnTo>
                      <a:pt x="2751" y="1822"/>
                    </a:lnTo>
                    <a:lnTo>
                      <a:pt x="2939" y="2342"/>
                    </a:lnTo>
                    <a:lnTo>
                      <a:pt x="2670" y="2733"/>
                    </a:lnTo>
                    <a:lnTo>
                      <a:pt x="2427" y="3220"/>
                    </a:lnTo>
                    <a:lnTo>
                      <a:pt x="1726" y="3513"/>
                    </a:lnTo>
                    <a:lnTo>
                      <a:pt x="1483" y="3871"/>
                    </a:lnTo>
                    <a:lnTo>
                      <a:pt x="1591" y="4749"/>
                    </a:lnTo>
                    <a:lnTo>
                      <a:pt x="1294" y="5075"/>
                    </a:lnTo>
                    <a:lnTo>
                      <a:pt x="917" y="5075"/>
                    </a:lnTo>
                    <a:lnTo>
                      <a:pt x="458" y="5367"/>
                    </a:lnTo>
                    <a:lnTo>
                      <a:pt x="0" y="6278"/>
                    </a:lnTo>
                    <a:lnTo>
                      <a:pt x="782" y="6734"/>
                    </a:lnTo>
                    <a:lnTo>
                      <a:pt x="1294" y="7124"/>
                    </a:lnTo>
                    <a:lnTo>
                      <a:pt x="1537" y="7547"/>
                    </a:lnTo>
                    <a:lnTo>
                      <a:pt x="1861" y="7872"/>
                    </a:lnTo>
                    <a:lnTo>
                      <a:pt x="2238" y="8490"/>
                    </a:lnTo>
                    <a:lnTo>
                      <a:pt x="2427" y="9043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33" name="Freeform 19"/>
              <p:cNvSpPr/>
              <p:nvPr/>
            </p:nvSpPr>
            <p:spPr>
              <a:xfrm>
                <a:off x="518035" y="397089"/>
                <a:ext cx="151197" cy="1135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748" y="4899"/>
                    </a:moveTo>
                    <a:lnTo>
                      <a:pt x="4019" y="4186"/>
                    </a:lnTo>
                    <a:lnTo>
                      <a:pt x="3903" y="3518"/>
                    </a:lnTo>
                    <a:lnTo>
                      <a:pt x="4637" y="2806"/>
                    </a:lnTo>
                    <a:lnTo>
                      <a:pt x="7380" y="1559"/>
                    </a:lnTo>
                    <a:lnTo>
                      <a:pt x="7921" y="802"/>
                    </a:lnTo>
                    <a:lnTo>
                      <a:pt x="8810" y="802"/>
                    </a:lnTo>
                    <a:lnTo>
                      <a:pt x="10433" y="0"/>
                    </a:lnTo>
                    <a:lnTo>
                      <a:pt x="10549" y="1158"/>
                    </a:lnTo>
                    <a:lnTo>
                      <a:pt x="10974" y="2761"/>
                    </a:lnTo>
                    <a:lnTo>
                      <a:pt x="11747" y="4231"/>
                    </a:lnTo>
                    <a:lnTo>
                      <a:pt x="13254" y="6413"/>
                    </a:lnTo>
                    <a:lnTo>
                      <a:pt x="14529" y="8061"/>
                    </a:lnTo>
                    <a:lnTo>
                      <a:pt x="15611" y="9130"/>
                    </a:lnTo>
                    <a:lnTo>
                      <a:pt x="16963" y="10243"/>
                    </a:lnTo>
                    <a:lnTo>
                      <a:pt x="18509" y="11980"/>
                    </a:lnTo>
                    <a:lnTo>
                      <a:pt x="20054" y="12470"/>
                    </a:lnTo>
                    <a:lnTo>
                      <a:pt x="20441" y="13005"/>
                    </a:lnTo>
                    <a:lnTo>
                      <a:pt x="20441" y="13895"/>
                    </a:lnTo>
                    <a:lnTo>
                      <a:pt x="20866" y="14341"/>
                    </a:lnTo>
                    <a:lnTo>
                      <a:pt x="21600" y="14741"/>
                    </a:lnTo>
                    <a:lnTo>
                      <a:pt x="21252" y="15632"/>
                    </a:lnTo>
                    <a:lnTo>
                      <a:pt x="20441" y="16300"/>
                    </a:lnTo>
                    <a:lnTo>
                      <a:pt x="19784" y="17592"/>
                    </a:lnTo>
                    <a:lnTo>
                      <a:pt x="19088" y="18037"/>
                    </a:lnTo>
                    <a:lnTo>
                      <a:pt x="18509" y="18705"/>
                    </a:lnTo>
                    <a:lnTo>
                      <a:pt x="17697" y="18260"/>
                    </a:lnTo>
                    <a:lnTo>
                      <a:pt x="16693" y="17859"/>
                    </a:lnTo>
                    <a:lnTo>
                      <a:pt x="15727" y="17948"/>
                    </a:lnTo>
                    <a:lnTo>
                      <a:pt x="14915" y="18260"/>
                    </a:lnTo>
                    <a:lnTo>
                      <a:pt x="14181" y="18839"/>
                    </a:lnTo>
                    <a:lnTo>
                      <a:pt x="13640" y="19819"/>
                    </a:lnTo>
                    <a:lnTo>
                      <a:pt x="13331" y="20709"/>
                    </a:lnTo>
                    <a:lnTo>
                      <a:pt x="12829" y="21155"/>
                    </a:lnTo>
                    <a:lnTo>
                      <a:pt x="11979" y="21155"/>
                    </a:lnTo>
                    <a:lnTo>
                      <a:pt x="11090" y="21600"/>
                    </a:lnTo>
                    <a:lnTo>
                      <a:pt x="10472" y="21155"/>
                    </a:lnTo>
                    <a:lnTo>
                      <a:pt x="9621" y="20887"/>
                    </a:lnTo>
                    <a:lnTo>
                      <a:pt x="8810" y="20398"/>
                    </a:lnTo>
                    <a:lnTo>
                      <a:pt x="7999" y="20398"/>
                    </a:lnTo>
                    <a:lnTo>
                      <a:pt x="7458" y="20932"/>
                    </a:lnTo>
                    <a:lnTo>
                      <a:pt x="6839" y="21021"/>
                    </a:lnTo>
                    <a:lnTo>
                      <a:pt x="6105" y="20576"/>
                    </a:lnTo>
                    <a:lnTo>
                      <a:pt x="5294" y="20353"/>
                    </a:lnTo>
                    <a:lnTo>
                      <a:pt x="4212" y="18928"/>
                    </a:lnTo>
                    <a:lnTo>
                      <a:pt x="3478" y="18482"/>
                    </a:lnTo>
                    <a:lnTo>
                      <a:pt x="3014" y="17592"/>
                    </a:lnTo>
                    <a:lnTo>
                      <a:pt x="2628" y="16746"/>
                    </a:lnTo>
                    <a:lnTo>
                      <a:pt x="1584" y="16167"/>
                    </a:lnTo>
                    <a:lnTo>
                      <a:pt x="1121" y="15320"/>
                    </a:lnTo>
                    <a:lnTo>
                      <a:pt x="0" y="14207"/>
                    </a:lnTo>
                    <a:lnTo>
                      <a:pt x="1005" y="13227"/>
                    </a:lnTo>
                    <a:lnTo>
                      <a:pt x="2550" y="13450"/>
                    </a:lnTo>
                    <a:lnTo>
                      <a:pt x="3284" y="13316"/>
                    </a:lnTo>
                    <a:lnTo>
                      <a:pt x="3207" y="12247"/>
                    </a:lnTo>
                    <a:lnTo>
                      <a:pt x="2666" y="11802"/>
                    </a:lnTo>
                    <a:lnTo>
                      <a:pt x="2473" y="11357"/>
                    </a:lnTo>
                    <a:lnTo>
                      <a:pt x="2087" y="10911"/>
                    </a:lnTo>
                    <a:lnTo>
                      <a:pt x="1855" y="10332"/>
                    </a:lnTo>
                    <a:lnTo>
                      <a:pt x="1391" y="9575"/>
                    </a:lnTo>
                    <a:lnTo>
                      <a:pt x="1391" y="8907"/>
                    </a:lnTo>
                    <a:lnTo>
                      <a:pt x="850" y="8373"/>
                    </a:lnTo>
                    <a:lnTo>
                      <a:pt x="1198" y="7170"/>
                    </a:lnTo>
                    <a:lnTo>
                      <a:pt x="1584" y="6413"/>
                    </a:lnTo>
                    <a:lnTo>
                      <a:pt x="1816" y="5211"/>
                    </a:lnTo>
                    <a:lnTo>
                      <a:pt x="2859" y="5211"/>
                    </a:lnTo>
                    <a:lnTo>
                      <a:pt x="3748" y="4899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34" name="Freeform 20"/>
              <p:cNvSpPr/>
              <p:nvPr/>
            </p:nvSpPr>
            <p:spPr>
              <a:xfrm>
                <a:off x="471004" y="829964"/>
                <a:ext cx="286715" cy="1582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807" y="4026"/>
                    </a:moveTo>
                    <a:lnTo>
                      <a:pt x="4051" y="3707"/>
                    </a:lnTo>
                    <a:lnTo>
                      <a:pt x="4296" y="3483"/>
                    </a:lnTo>
                    <a:lnTo>
                      <a:pt x="4234" y="2940"/>
                    </a:lnTo>
                    <a:lnTo>
                      <a:pt x="4255" y="2396"/>
                    </a:lnTo>
                    <a:lnTo>
                      <a:pt x="4153" y="1981"/>
                    </a:lnTo>
                    <a:lnTo>
                      <a:pt x="4296" y="1885"/>
                    </a:lnTo>
                    <a:lnTo>
                      <a:pt x="4866" y="1917"/>
                    </a:lnTo>
                    <a:lnTo>
                      <a:pt x="5110" y="1885"/>
                    </a:lnTo>
                    <a:lnTo>
                      <a:pt x="5354" y="1566"/>
                    </a:lnTo>
                    <a:lnTo>
                      <a:pt x="5639" y="1374"/>
                    </a:lnTo>
                    <a:lnTo>
                      <a:pt x="5904" y="1438"/>
                    </a:lnTo>
                    <a:lnTo>
                      <a:pt x="5924" y="1885"/>
                    </a:lnTo>
                    <a:lnTo>
                      <a:pt x="6209" y="2364"/>
                    </a:lnTo>
                    <a:lnTo>
                      <a:pt x="6291" y="2684"/>
                    </a:lnTo>
                    <a:lnTo>
                      <a:pt x="6433" y="3004"/>
                    </a:lnTo>
                    <a:lnTo>
                      <a:pt x="6718" y="3227"/>
                    </a:lnTo>
                    <a:lnTo>
                      <a:pt x="7390" y="3067"/>
                    </a:lnTo>
                    <a:lnTo>
                      <a:pt x="7492" y="3323"/>
                    </a:lnTo>
                    <a:lnTo>
                      <a:pt x="7492" y="3643"/>
                    </a:lnTo>
                    <a:lnTo>
                      <a:pt x="7980" y="4026"/>
                    </a:lnTo>
                    <a:lnTo>
                      <a:pt x="8245" y="4505"/>
                    </a:lnTo>
                    <a:lnTo>
                      <a:pt x="8591" y="4825"/>
                    </a:lnTo>
                    <a:lnTo>
                      <a:pt x="9080" y="4825"/>
                    </a:lnTo>
                    <a:lnTo>
                      <a:pt x="9629" y="4601"/>
                    </a:lnTo>
                    <a:lnTo>
                      <a:pt x="10261" y="4186"/>
                    </a:lnTo>
                    <a:lnTo>
                      <a:pt x="10586" y="4122"/>
                    </a:lnTo>
                    <a:lnTo>
                      <a:pt x="11645" y="4026"/>
                    </a:lnTo>
                    <a:lnTo>
                      <a:pt x="12418" y="4186"/>
                    </a:lnTo>
                    <a:lnTo>
                      <a:pt x="12846" y="4186"/>
                    </a:lnTo>
                    <a:lnTo>
                      <a:pt x="13233" y="4090"/>
                    </a:lnTo>
                    <a:lnTo>
                      <a:pt x="13457" y="3930"/>
                    </a:lnTo>
                    <a:lnTo>
                      <a:pt x="13762" y="3866"/>
                    </a:lnTo>
                    <a:lnTo>
                      <a:pt x="14088" y="3738"/>
                    </a:lnTo>
                    <a:lnTo>
                      <a:pt x="14475" y="3483"/>
                    </a:lnTo>
                    <a:lnTo>
                      <a:pt x="15370" y="2205"/>
                    </a:lnTo>
                    <a:lnTo>
                      <a:pt x="15615" y="2077"/>
                    </a:lnTo>
                    <a:lnTo>
                      <a:pt x="16002" y="2045"/>
                    </a:lnTo>
                    <a:lnTo>
                      <a:pt x="16673" y="1598"/>
                    </a:lnTo>
                    <a:lnTo>
                      <a:pt x="16857" y="1598"/>
                    </a:lnTo>
                    <a:lnTo>
                      <a:pt x="17060" y="1981"/>
                    </a:lnTo>
                    <a:lnTo>
                      <a:pt x="17427" y="2045"/>
                    </a:lnTo>
                    <a:lnTo>
                      <a:pt x="17712" y="2237"/>
                    </a:lnTo>
                    <a:lnTo>
                      <a:pt x="17915" y="2237"/>
                    </a:lnTo>
                    <a:lnTo>
                      <a:pt x="18424" y="1821"/>
                    </a:lnTo>
                    <a:lnTo>
                      <a:pt x="18587" y="1438"/>
                    </a:lnTo>
                    <a:lnTo>
                      <a:pt x="18668" y="959"/>
                    </a:lnTo>
                    <a:lnTo>
                      <a:pt x="18668" y="575"/>
                    </a:lnTo>
                    <a:lnTo>
                      <a:pt x="18811" y="415"/>
                    </a:lnTo>
                    <a:lnTo>
                      <a:pt x="18872" y="703"/>
                    </a:lnTo>
                    <a:lnTo>
                      <a:pt x="18872" y="1118"/>
                    </a:lnTo>
                    <a:lnTo>
                      <a:pt x="19015" y="1374"/>
                    </a:lnTo>
                    <a:lnTo>
                      <a:pt x="19401" y="1182"/>
                    </a:lnTo>
                    <a:lnTo>
                      <a:pt x="20541" y="96"/>
                    </a:lnTo>
                    <a:lnTo>
                      <a:pt x="20826" y="0"/>
                    </a:lnTo>
                    <a:lnTo>
                      <a:pt x="21600" y="415"/>
                    </a:lnTo>
                    <a:lnTo>
                      <a:pt x="21437" y="703"/>
                    </a:lnTo>
                    <a:lnTo>
                      <a:pt x="20928" y="863"/>
                    </a:lnTo>
                    <a:lnTo>
                      <a:pt x="20928" y="1374"/>
                    </a:lnTo>
                    <a:lnTo>
                      <a:pt x="19768" y="4601"/>
                    </a:lnTo>
                    <a:lnTo>
                      <a:pt x="19523" y="5943"/>
                    </a:lnTo>
                    <a:lnTo>
                      <a:pt x="19157" y="6614"/>
                    </a:lnTo>
                    <a:lnTo>
                      <a:pt x="18953" y="6966"/>
                    </a:lnTo>
                    <a:lnTo>
                      <a:pt x="18852" y="7349"/>
                    </a:lnTo>
                    <a:lnTo>
                      <a:pt x="18872" y="7796"/>
                    </a:lnTo>
                    <a:lnTo>
                      <a:pt x="18811" y="8148"/>
                    </a:lnTo>
                    <a:lnTo>
                      <a:pt x="18668" y="8595"/>
                    </a:lnTo>
                    <a:lnTo>
                      <a:pt x="18485" y="8787"/>
                    </a:lnTo>
                    <a:lnTo>
                      <a:pt x="18526" y="9650"/>
                    </a:lnTo>
                    <a:lnTo>
                      <a:pt x="18159" y="10161"/>
                    </a:lnTo>
                    <a:lnTo>
                      <a:pt x="18058" y="10512"/>
                    </a:lnTo>
                    <a:lnTo>
                      <a:pt x="18017" y="10832"/>
                    </a:lnTo>
                    <a:lnTo>
                      <a:pt x="18098" y="12014"/>
                    </a:lnTo>
                    <a:lnTo>
                      <a:pt x="18139" y="12493"/>
                    </a:lnTo>
                    <a:lnTo>
                      <a:pt x="18383" y="12685"/>
                    </a:lnTo>
                    <a:lnTo>
                      <a:pt x="18424" y="13005"/>
                    </a:lnTo>
                    <a:lnTo>
                      <a:pt x="18526" y="13196"/>
                    </a:lnTo>
                    <a:lnTo>
                      <a:pt x="18770" y="12941"/>
                    </a:lnTo>
                    <a:lnTo>
                      <a:pt x="18852" y="12941"/>
                    </a:lnTo>
                    <a:lnTo>
                      <a:pt x="19157" y="13580"/>
                    </a:lnTo>
                    <a:lnTo>
                      <a:pt x="19198" y="13867"/>
                    </a:lnTo>
                    <a:lnTo>
                      <a:pt x="18811" y="13963"/>
                    </a:lnTo>
                    <a:lnTo>
                      <a:pt x="18770" y="14507"/>
                    </a:lnTo>
                    <a:lnTo>
                      <a:pt x="19015" y="14538"/>
                    </a:lnTo>
                    <a:lnTo>
                      <a:pt x="19015" y="14986"/>
                    </a:lnTo>
                    <a:lnTo>
                      <a:pt x="19157" y="15146"/>
                    </a:lnTo>
                    <a:lnTo>
                      <a:pt x="19381" y="15561"/>
                    </a:lnTo>
                    <a:lnTo>
                      <a:pt x="19483" y="16200"/>
                    </a:lnTo>
                    <a:lnTo>
                      <a:pt x="19585" y="16392"/>
                    </a:lnTo>
                    <a:lnTo>
                      <a:pt x="19686" y="16200"/>
                    </a:lnTo>
                    <a:lnTo>
                      <a:pt x="19971" y="16647"/>
                    </a:lnTo>
                    <a:lnTo>
                      <a:pt x="19971" y="16967"/>
                    </a:lnTo>
                    <a:lnTo>
                      <a:pt x="19625" y="16903"/>
                    </a:lnTo>
                    <a:lnTo>
                      <a:pt x="19381" y="16967"/>
                    </a:lnTo>
                    <a:lnTo>
                      <a:pt x="19381" y="17222"/>
                    </a:lnTo>
                    <a:lnTo>
                      <a:pt x="18953" y="17574"/>
                    </a:lnTo>
                    <a:lnTo>
                      <a:pt x="18444" y="18373"/>
                    </a:lnTo>
                    <a:lnTo>
                      <a:pt x="18444" y="18756"/>
                    </a:lnTo>
                    <a:lnTo>
                      <a:pt x="18159" y="19875"/>
                    </a:lnTo>
                    <a:lnTo>
                      <a:pt x="18241" y="20673"/>
                    </a:lnTo>
                    <a:lnTo>
                      <a:pt x="18383" y="20833"/>
                    </a:lnTo>
                    <a:lnTo>
                      <a:pt x="18424" y="21376"/>
                    </a:lnTo>
                    <a:lnTo>
                      <a:pt x="18282" y="21600"/>
                    </a:lnTo>
                    <a:lnTo>
                      <a:pt x="17773" y="21376"/>
                    </a:lnTo>
                    <a:lnTo>
                      <a:pt x="17569" y="21153"/>
                    </a:lnTo>
                    <a:lnTo>
                      <a:pt x="17284" y="21217"/>
                    </a:lnTo>
                    <a:lnTo>
                      <a:pt x="16775" y="20769"/>
                    </a:lnTo>
                    <a:lnTo>
                      <a:pt x="16470" y="20737"/>
                    </a:lnTo>
                    <a:lnTo>
                      <a:pt x="15961" y="20833"/>
                    </a:lnTo>
                    <a:lnTo>
                      <a:pt x="15676" y="20673"/>
                    </a:lnTo>
                    <a:lnTo>
                      <a:pt x="15472" y="20769"/>
                    </a:lnTo>
                    <a:lnTo>
                      <a:pt x="15045" y="20194"/>
                    </a:lnTo>
                    <a:lnTo>
                      <a:pt x="14719" y="19970"/>
                    </a:lnTo>
                    <a:lnTo>
                      <a:pt x="14230" y="19875"/>
                    </a:lnTo>
                    <a:lnTo>
                      <a:pt x="14047" y="19715"/>
                    </a:lnTo>
                    <a:lnTo>
                      <a:pt x="13701" y="18405"/>
                    </a:lnTo>
                    <a:lnTo>
                      <a:pt x="13233" y="17574"/>
                    </a:lnTo>
                    <a:lnTo>
                      <a:pt x="12785" y="17063"/>
                    </a:lnTo>
                    <a:lnTo>
                      <a:pt x="12093" y="16328"/>
                    </a:lnTo>
                    <a:lnTo>
                      <a:pt x="11401" y="15849"/>
                    </a:lnTo>
                    <a:lnTo>
                      <a:pt x="10729" y="16008"/>
                    </a:lnTo>
                    <a:lnTo>
                      <a:pt x="10444" y="16200"/>
                    </a:lnTo>
                    <a:lnTo>
                      <a:pt x="10077" y="16168"/>
                    </a:lnTo>
                    <a:lnTo>
                      <a:pt x="9589" y="15721"/>
                    </a:lnTo>
                    <a:lnTo>
                      <a:pt x="9120" y="15561"/>
                    </a:lnTo>
                    <a:lnTo>
                      <a:pt x="8978" y="15305"/>
                    </a:lnTo>
                    <a:lnTo>
                      <a:pt x="8550" y="14922"/>
                    </a:lnTo>
                    <a:lnTo>
                      <a:pt x="8306" y="14666"/>
                    </a:lnTo>
                    <a:lnTo>
                      <a:pt x="7980" y="14059"/>
                    </a:lnTo>
                    <a:lnTo>
                      <a:pt x="7634" y="13740"/>
                    </a:lnTo>
                    <a:lnTo>
                      <a:pt x="7166" y="13644"/>
                    </a:lnTo>
                    <a:lnTo>
                      <a:pt x="6881" y="13420"/>
                    </a:lnTo>
                    <a:lnTo>
                      <a:pt x="6535" y="13005"/>
                    </a:lnTo>
                    <a:lnTo>
                      <a:pt x="6189" y="12845"/>
                    </a:lnTo>
                    <a:lnTo>
                      <a:pt x="5863" y="12462"/>
                    </a:lnTo>
                    <a:lnTo>
                      <a:pt x="5721" y="12078"/>
                    </a:lnTo>
                    <a:lnTo>
                      <a:pt x="5049" y="11375"/>
                    </a:lnTo>
                    <a:lnTo>
                      <a:pt x="4540" y="11279"/>
                    </a:lnTo>
                    <a:lnTo>
                      <a:pt x="4194" y="11120"/>
                    </a:lnTo>
                    <a:lnTo>
                      <a:pt x="4011" y="11151"/>
                    </a:lnTo>
                    <a:lnTo>
                      <a:pt x="3664" y="10417"/>
                    </a:lnTo>
                    <a:lnTo>
                      <a:pt x="3379" y="10097"/>
                    </a:lnTo>
                    <a:lnTo>
                      <a:pt x="3054" y="10033"/>
                    </a:lnTo>
                    <a:lnTo>
                      <a:pt x="1771" y="10321"/>
                    </a:lnTo>
                    <a:lnTo>
                      <a:pt x="1629" y="10257"/>
                    </a:lnTo>
                    <a:lnTo>
                      <a:pt x="1323" y="9490"/>
                    </a:lnTo>
                    <a:lnTo>
                      <a:pt x="1181" y="9330"/>
                    </a:lnTo>
                    <a:lnTo>
                      <a:pt x="814" y="9170"/>
                    </a:lnTo>
                    <a:lnTo>
                      <a:pt x="672" y="8915"/>
                    </a:lnTo>
                    <a:lnTo>
                      <a:pt x="428" y="8627"/>
                    </a:lnTo>
                    <a:lnTo>
                      <a:pt x="285" y="8212"/>
                    </a:lnTo>
                    <a:lnTo>
                      <a:pt x="285" y="7828"/>
                    </a:lnTo>
                    <a:lnTo>
                      <a:pt x="183" y="7509"/>
                    </a:lnTo>
                    <a:lnTo>
                      <a:pt x="81" y="7413"/>
                    </a:lnTo>
                    <a:lnTo>
                      <a:pt x="41" y="7125"/>
                    </a:lnTo>
                    <a:lnTo>
                      <a:pt x="0" y="6806"/>
                    </a:lnTo>
                    <a:lnTo>
                      <a:pt x="285" y="6327"/>
                    </a:lnTo>
                    <a:lnTo>
                      <a:pt x="326" y="6007"/>
                    </a:lnTo>
                    <a:lnTo>
                      <a:pt x="224" y="5368"/>
                    </a:lnTo>
                    <a:lnTo>
                      <a:pt x="468" y="4889"/>
                    </a:lnTo>
                    <a:lnTo>
                      <a:pt x="468" y="4250"/>
                    </a:lnTo>
                    <a:lnTo>
                      <a:pt x="672" y="3738"/>
                    </a:lnTo>
                    <a:lnTo>
                      <a:pt x="1079" y="3387"/>
                    </a:lnTo>
                    <a:lnTo>
                      <a:pt x="1710" y="3004"/>
                    </a:lnTo>
                    <a:lnTo>
                      <a:pt x="1751" y="2684"/>
                    </a:lnTo>
                    <a:lnTo>
                      <a:pt x="1669" y="2396"/>
                    </a:lnTo>
                    <a:lnTo>
                      <a:pt x="1710" y="2205"/>
                    </a:lnTo>
                    <a:lnTo>
                      <a:pt x="2036" y="2237"/>
                    </a:lnTo>
                    <a:lnTo>
                      <a:pt x="2138" y="2364"/>
                    </a:lnTo>
                    <a:lnTo>
                      <a:pt x="2178" y="2844"/>
                    </a:lnTo>
                    <a:lnTo>
                      <a:pt x="2341" y="3259"/>
                    </a:lnTo>
                    <a:lnTo>
                      <a:pt x="2952" y="3962"/>
                    </a:lnTo>
                    <a:lnTo>
                      <a:pt x="3298" y="4122"/>
                    </a:lnTo>
                    <a:lnTo>
                      <a:pt x="3807" y="4026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35" name="Freeform 21"/>
              <p:cNvSpPr/>
              <p:nvPr/>
            </p:nvSpPr>
            <p:spPr>
              <a:xfrm>
                <a:off x="688138" y="808990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7665"/>
                    </a:moveTo>
                    <a:lnTo>
                      <a:pt x="4909" y="20206"/>
                    </a:lnTo>
                    <a:lnTo>
                      <a:pt x="14727" y="21600"/>
                    </a:lnTo>
                    <a:lnTo>
                      <a:pt x="21600" y="13239"/>
                    </a:lnTo>
                    <a:lnTo>
                      <a:pt x="21600" y="6271"/>
                    </a:lnTo>
                    <a:lnTo>
                      <a:pt x="16691" y="3484"/>
                    </a:lnTo>
                    <a:lnTo>
                      <a:pt x="14727" y="1394"/>
                    </a:lnTo>
                    <a:lnTo>
                      <a:pt x="7855" y="0"/>
                    </a:lnTo>
                    <a:lnTo>
                      <a:pt x="2945" y="2787"/>
                    </a:lnTo>
                    <a:lnTo>
                      <a:pt x="0" y="7665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36" name="Freeform 22"/>
              <p:cNvSpPr/>
              <p:nvPr/>
            </p:nvSpPr>
            <p:spPr>
              <a:xfrm>
                <a:off x="678384" y="802452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9000"/>
                    </a:moveTo>
                    <a:lnTo>
                      <a:pt x="745" y="4500"/>
                    </a:lnTo>
                    <a:lnTo>
                      <a:pt x="8938" y="0"/>
                    </a:lnTo>
                    <a:lnTo>
                      <a:pt x="16386" y="0"/>
                    </a:lnTo>
                    <a:lnTo>
                      <a:pt x="20855" y="3600"/>
                    </a:lnTo>
                    <a:lnTo>
                      <a:pt x="21600" y="8100"/>
                    </a:lnTo>
                    <a:lnTo>
                      <a:pt x="15641" y="21600"/>
                    </a:lnTo>
                    <a:lnTo>
                      <a:pt x="10428" y="15300"/>
                    </a:lnTo>
                    <a:lnTo>
                      <a:pt x="3724" y="13500"/>
                    </a:lnTo>
                    <a:lnTo>
                      <a:pt x="0" y="9000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37" name="Freeform 23"/>
              <p:cNvSpPr/>
              <p:nvPr/>
            </p:nvSpPr>
            <p:spPr>
              <a:xfrm>
                <a:off x="452287" y="866971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547"/>
                    </a:moveTo>
                    <a:lnTo>
                      <a:pt x="5236" y="0"/>
                    </a:lnTo>
                    <a:lnTo>
                      <a:pt x="11127" y="2274"/>
                    </a:lnTo>
                    <a:lnTo>
                      <a:pt x="18982" y="15916"/>
                    </a:lnTo>
                    <a:lnTo>
                      <a:pt x="21600" y="21600"/>
                    </a:lnTo>
                    <a:lnTo>
                      <a:pt x="17018" y="21600"/>
                    </a:lnTo>
                    <a:lnTo>
                      <a:pt x="3273" y="15916"/>
                    </a:lnTo>
                    <a:lnTo>
                      <a:pt x="0" y="4547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38" name="Freeform 24"/>
              <p:cNvSpPr/>
              <p:nvPr/>
            </p:nvSpPr>
            <p:spPr>
              <a:xfrm>
                <a:off x="690925" y="817077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9818"/>
                    </a:moveTo>
                    <a:lnTo>
                      <a:pt x="7200" y="18655"/>
                    </a:lnTo>
                    <a:lnTo>
                      <a:pt x="16457" y="21600"/>
                    </a:lnTo>
                    <a:lnTo>
                      <a:pt x="21600" y="18655"/>
                    </a:lnTo>
                    <a:lnTo>
                      <a:pt x="19543" y="14727"/>
                    </a:lnTo>
                    <a:lnTo>
                      <a:pt x="16457" y="6873"/>
                    </a:lnTo>
                    <a:lnTo>
                      <a:pt x="9257" y="0"/>
                    </a:lnTo>
                    <a:lnTo>
                      <a:pt x="2057" y="4909"/>
                    </a:lnTo>
                    <a:lnTo>
                      <a:pt x="0" y="9818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39" name="Freeform 25"/>
              <p:cNvSpPr/>
              <p:nvPr/>
            </p:nvSpPr>
            <p:spPr>
              <a:xfrm>
                <a:off x="710608" y="778021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642"/>
                    </a:moveTo>
                    <a:lnTo>
                      <a:pt x="2541" y="5684"/>
                    </a:lnTo>
                    <a:lnTo>
                      <a:pt x="6353" y="0"/>
                    </a:lnTo>
                    <a:lnTo>
                      <a:pt x="12706" y="0"/>
                    </a:lnTo>
                    <a:lnTo>
                      <a:pt x="20329" y="2274"/>
                    </a:lnTo>
                    <a:lnTo>
                      <a:pt x="21600" y="11368"/>
                    </a:lnTo>
                    <a:lnTo>
                      <a:pt x="17788" y="15916"/>
                    </a:lnTo>
                    <a:lnTo>
                      <a:pt x="6353" y="21600"/>
                    </a:lnTo>
                    <a:lnTo>
                      <a:pt x="0" y="13642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40" name="Freeform 26"/>
              <p:cNvSpPr/>
              <p:nvPr/>
            </p:nvSpPr>
            <p:spPr>
              <a:xfrm>
                <a:off x="577956" y="529911"/>
                <a:ext cx="183944" cy="1397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55" y="8713"/>
                    </a:moveTo>
                    <a:lnTo>
                      <a:pt x="3140" y="9330"/>
                    </a:lnTo>
                    <a:lnTo>
                      <a:pt x="3267" y="10419"/>
                    </a:lnTo>
                    <a:lnTo>
                      <a:pt x="3521" y="10927"/>
                    </a:lnTo>
                    <a:lnTo>
                      <a:pt x="3870" y="10673"/>
                    </a:lnTo>
                    <a:lnTo>
                      <a:pt x="3870" y="10419"/>
                    </a:lnTo>
                    <a:lnTo>
                      <a:pt x="4536" y="9983"/>
                    </a:lnTo>
                    <a:lnTo>
                      <a:pt x="4631" y="10237"/>
                    </a:lnTo>
                    <a:lnTo>
                      <a:pt x="6090" y="9983"/>
                    </a:lnTo>
                    <a:lnTo>
                      <a:pt x="6407" y="10128"/>
                    </a:lnTo>
                    <a:lnTo>
                      <a:pt x="7137" y="11145"/>
                    </a:lnTo>
                    <a:lnTo>
                      <a:pt x="7517" y="11326"/>
                    </a:lnTo>
                    <a:lnTo>
                      <a:pt x="7803" y="11726"/>
                    </a:lnTo>
                    <a:lnTo>
                      <a:pt x="7454" y="12125"/>
                    </a:lnTo>
                    <a:lnTo>
                      <a:pt x="7295" y="12633"/>
                    </a:lnTo>
                    <a:lnTo>
                      <a:pt x="7168" y="12742"/>
                    </a:lnTo>
                    <a:lnTo>
                      <a:pt x="6629" y="12851"/>
                    </a:lnTo>
                    <a:lnTo>
                      <a:pt x="6407" y="13541"/>
                    </a:lnTo>
                    <a:lnTo>
                      <a:pt x="6629" y="13613"/>
                    </a:lnTo>
                    <a:lnTo>
                      <a:pt x="6946" y="13359"/>
                    </a:lnTo>
                    <a:lnTo>
                      <a:pt x="7581" y="13105"/>
                    </a:lnTo>
                    <a:lnTo>
                      <a:pt x="8120" y="12996"/>
                    </a:lnTo>
                    <a:lnTo>
                      <a:pt x="8849" y="13105"/>
                    </a:lnTo>
                    <a:lnTo>
                      <a:pt x="9325" y="12670"/>
                    </a:lnTo>
                    <a:lnTo>
                      <a:pt x="9896" y="12633"/>
                    </a:lnTo>
                    <a:lnTo>
                      <a:pt x="10372" y="12016"/>
                    </a:lnTo>
                    <a:lnTo>
                      <a:pt x="10784" y="11907"/>
                    </a:lnTo>
                    <a:lnTo>
                      <a:pt x="11101" y="12270"/>
                    </a:lnTo>
                    <a:lnTo>
                      <a:pt x="12433" y="14158"/>
                    </a:lnTo>
                    <a:lnTo>
                      <a:pt x="12656" y="14993"/>
                    </a:lnTo>
                    <a:lnTo>
                      <a:pt x="13258" y="16518"/>
                    </a:lnTo>
                    <a:lnTo>
                      <a:pt x="12878" y="16844"/>
                    </a:lnTo>
                    <a:lnTo>
                      <a:pt x="12751" y="17026"/>
                    </a:lnTo>
                    <a:lnTo>
                      <a:pt x="12529" y="17679"/>
                    </a:lnTo>
                    <a:lnTo>
                      <a:pt x="12370" y="18042"/>
                    </a:lnTo>
                    <a:lnTo>
                      <a:pt x="12433" y="18296"/>
                    </a:lnTo>
                    <a:lnTo>
                      <a:pt x="13100" y="18623"/>
                    </a:lnTo>
                    <a:lnTo>
                      <a:pt x="13639" y="19386"/>
                    </a:lnTo>
                    <a:lnTo>
                      <a:pt x="14210" y="19458"/>
                    </a:lnTo>
                    <a:lnTo>
                      <a:pt x="14749" y="19749"/>
                    </a:lnTo>
                    <a:lnTo>
                      <a:pt x="15130" y="20148"/>
                    </a:lnTo>
                    <a:lnTo>
                      <a:pt x="16240" y="20910"/>
                    </a:lnTo>
                    <a:lnTo>
                      <a:pt x="16398" y="21418"/>
                    </a:lnTo>
                    <a:lnTo>
                      <a:pt x="17794" y="21600"/>
                    </a:lnTo>
                    <a:lnTo>
                      <a:pt x="18301" y="21164"/>
                    </a:lnTo>
                    <a:lnTo>
                      <a:pt x="18936" y="20801"/>
                    </a:lnTo>
                    <a:lnTo>
                      <a:pt x="19443" y="20729"/>
                    </a:lnTo>
                    <a:lnTo>
                      <a:pt x="19951" y="20801"/>
                    </a:lnTo>
                    <a:lnTo>
                      <a:pt x="20268" y="21346"/>
                    </a:lnTo>
                    <a:lnTo>
                      <a:pt x="20490" y="20438"/>
                    </a:lnTo>
                    <a:lnTo>
                      <a:pt x="20648" y="20075"/>
                    </a:lnTo>
                    <a:lnTo>
                      <a:pt x="20870" y="19204"/>
                    </a:lnTo>
                    <a:lnTo>
                      <a:pt x="21283" y="18914"/>
                    </a:lnTo>
                    <a:lnTo>
                      <a:pt x="21505" y="18623"/>
                    </a:lnTo>
                    <a:lnTo>
                      <a:pt x="21600" y="18006"/>
                    </a:lnTo>
                    <a:lnTo>
                      <a:pt x="21537" y="17643"/>
                    </a:lnTo>
                    <a:lnTo>
                      <a:pt x="21061" y="17570"/>
                    </a:lnTo>
                    <a:lnTo>
                      <a:pt x="20870" y="17316"/>
                    </a:lnTo>
                    <a:lnTo>
                      <a:pt x="20268" y="16046"/>
                    </a:lnTo>
                    <a:lnTo>
                      <a:pt x="19602" y="15537"/>
                    </a:lnTo>
                    <a:lnTo>
                      <a:pt x="19221" y="15138"/>
                    </a:lnTo>
                    <a:lnTo>
                      <a:pt x="18841" y="13722"/>
                    </a:lnTo>
                    <a:lnTo>
                      <a:pt x="18016" y="12996"/>
                    </a:lnTo>
                    <a:lnTo>
                      <a:pt x="17952" y="12307"/>
                    </a:lnTo>
                    <a:lnTo>
                      <a:pt x="17730" y="11835"/>
                    </a:lnTo>
                    <a:lnTo>
                      <a:pt x="17064" y="11036"/>
                    </a:lnTo>
                    <a:lnTo>
                      <a:pt x="17286" y="9947"/>
                    </a:lnTo>
                    <a:lnTo>
                      <a:pt x="17128" y="9584"/>
                    </a:lnTo>
                    <a:lnTo>
                      <a:pt x="17223" y="8713"/>
                    </a:lnTo>
                    <a:lnTo>
                      <a:pt x="18333" y="8059"/>
                    </a:lnTo>
                    <a:lnTo>
                      <a:pt x="18745" y="7333"/>
                    </a:lnTo>
                    <a:lnTo>
                      <a:pt x="18841" y="6534"/>
                    </a:lnTo>
                    <a:lnTo>
                      <a:pt x="18619" y="5591"/>
                    </a:lnTo>
                    <a:lnTo>
                      <a:pt x="17350" y="5409"/>
                    </a:lnTo>
                    <a:lnTo>
                      <a:pt x="16747" y="5554"/>
                    </a:lnTo>
                    <a:lnTo>
                      <a:pt x="16144" y="5373"/>
                    </a:lnTo>
                    <a:lnTo>
                      <a:pt x="15700" y="5010"/>
                    </a:lnTo>
                    <a:lnTo>
                      <a:pt x="15352" y="4393"/>
                    </a:lnTo>
                    <a:lnTo>
                      <a:pt x="15352" y="3848"/>
                    </a:lnTo>
                    <a:lnTo>
                      <a:pt x="15796" y="3158"/>
                    </a:lnTo>
                    <a:lnTo>
                      <a:pt x="15700" y="2723"/>
                    </a:lnTo>
                    <a:lnTo>
                      <a:pt x="15415" y="2541"/>
                    </a:lnTo>
                    <a:lnTo>
                      <a:pt x="14971" y="2614"/>
                    </a:lnTo>
                    <a:lnTo>
                      <a:pt x="14305" y="2904"/>
                    </a:lnTo>
                    <a:lnTo>
                      <a:pt x="14083" y="2323"/>
                    </a:lnTo>
                    <a:lnTo>
                      <a:pt x="13575" y="1997"/>
                    </a:lnTo>
                    <a:lnTo>
                      <a:pt x="13797" y="1343"/>
                    </a:lnTo>
                    <a:lnTo>
                      <a:pt x="13766" y="1016"/>
                    </a:lnTo>
                    <a:lnTo>
                      <a:pt x="12592" y="218"/>
                    </a:lnTo>
                    <a:lnTo>
                      <a:pt x="11831" y="363"/>
                    </a:lnTo>
                    <a:lnTo>
                      <a:pt x="11165" y="653"/>
                    </a:lnTo>
                    <a:lnTo>
                      <a:pt x="10277" y="653"/>
                    </a:lnTo>
                    <a:lnTo>
                      <a:pt x="9325" y="1379"/>
                    </a:lnTo>
                    <a:lnTo>
                      <a:pt x="8564" y="1706"/>
                    </a:lnTo>
                    <a:lnTo>
                      <a:pt x="7898" y="1525"/>
                    </a:lnTo>
                    <a:lnTo>
                      <a:pt x="7612" y="1016"/>
                    </a:lnTo>
                    <a:lnTo>
                      <a:pt x="7168" y="980"/>
                    </a:lnTo>
                    <a:lnTo>
                      <a:pt x="6693" y="908"/>
                    </a:lnTo>
                    <a:lnTo>
                      <a:pt x="6185" y="617"/>
                    </a:lnTo>
                    <a:lnTo>
                      <a:pt x="5868" y="218"/>
                    </a:lnTo>
                    <a:lnTo>
                      <a:pt x="5202" y="109"/>
                    </a:lnTo>
                    <a:lnTo>
                      <a:pt x="4567" y="218"/>
                    </a:lnTo>
                    <a:lnTo>
                      <a:pt x="4092" y="0"/>
                    </a:lnTo>
                    <a:lnTo>
                      <a:pt x="3584" y="182"/>
                    </a:lnTo>
                    <a:lnTo>
                      <a:pt x="3489" y="472"/>
                    </a:lnTo>
                    <a:lnTo>
                      <a:pt x="3584" y="1198"/>
                    </a:lnTo>
                    <a:lnTo>
                      <a:pt x="3299" y="1561"/>
                    </a:lnTo>
                    <a:lnTo>
                      <a:pt x="2855" y="1525"/>
                    </a:lnTo>
                    <a:lnTo>
                      <a:pt x="2157" y="653"/>
                    </a:lnTo>
                    <a:lnTo>
                      <a:pt x="1491" y="1016"/>
                    </a:lnTo>
                    <a:lnTo>
                      <a:pt x="1142" y="1379"/>
                    </a:lnTo>
                    <a:lnTo>
                      <a:pt x="1332" y="1997"/>
                    </a:lnTo>
                    <a:lnTo>
                      <a:pt x="1047" y="2868"/>
                    </a:lnTo>
                    <a:lnTo>
                      <a:pt x="730" y="3340"/>
                    </a:lnTo>
                    <a:lnTo>
                      <a:pt x="0" y="3957"/>
                    </a:lnTo>
                    <a:lnTo>
                      <a:pt x="920" y="5663"/>
                    </a:lnTo>
                    <a:lnTo>
                      <a:pt x="1554" y="6353"/>
                    </a:lnTo>
                    <a:lnTo>
                      <a:pt x="1871" y="7551"/>
                    </a:lnTo>
                    <a:lnTo>
                      <a:pt x="2855" y="8713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41" name="Freeform 27"/>
              <p:cNvSpPr/>
              <p:nvPr/>
            </p:nvSpPr>
            <p:spPr>
              <a:xfrm>
                <a:off x="588154" y="602531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7200"/>
                    </a:moveTo>
                    <a:lnTo>
                      <a:pt x="2571" y="2160"/>
                    </a:lnTo>
                    <a:lnTo>
                      <a:pt x="6171" y="0"/>
                    </a:lnTo>
                    <a:lnTo>
                      <a:pt x="9771" y="2160"/>
                    </a:lnTo>
                    <a:lnTo>
                      <a:pt x="13371" y="2160"/>
                    </a:lnTo>
                    <a:lnTo>
                      <a:pt x="19543" y="5760"/>
                    </a:lnTo>
                    <a:lnTo>
                      <a:pt x="21600" y="16560"/>
                    </a:lnTo>
                    <a:lnTo>
                      <a:pt x="15943" y="20160"/>
                    </a:lnTo>
                    <a:lnTo>
                      <a:pt x="11829" y="21600"/>
                    </a:lnTo>
                    <a:lnTo>
                      <a:pt x="5143" y="19440"/>
                    </a:lnTo>
                    <a:lnTo>
                      <a:pt x="1543" y="12960"/>
                    </a:lnTo>
                    <a:lnTo>
                      <a:pt x="0" y="7200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42" name="Freeform 28"/>
              <p:cNvSpPr/>
              <p:nvPr/>
            </p:nvSpPr>
            <p:spPr>
              <a:xfrm>
                <a:off x="617592" y="615263"/>
                <a:ext cx="1270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320"/>
                    </a:moveTo>
                    <a:lnTo>
                      <a:pt x="0" y="11520"/>
                    </a:lnTo>
                    <a:lnTo>
                      <a:pt x="5635" y="21600"/>
                    </a:lnTo>
                    <a:lnTo>
                      <a:pt x="15026" y="21600"/>
                    </a:lnTo>
                    <a:lnTo>
                      <a:pt x="21600" y="14400"/>
                    </a:lnTo>
                    <a:lnTo>
                      <a:pt x="21600" y="7200"/>
                    </a:lnTo>
                    <a:lnTo>
                      <a:pt x="18783" y="2880"/>
                    </a:lnTo>
                    <a:lnTo>
                      <a:pt x="8452" y="0"/>
                    </a:lnTo>
                    <a:lnTo>
                      <a:pt x="0" y="4320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43" name="Freeform 29"/>
              <p:cNvSpPr/>
              <p:nvPr/>
            </p:nvSpPr>
            <p:spPr>
              <a:xfrm>
                <a:off x="595723" y="474855"/>
                <a:ext cx="102076" cy="664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86" y="19927"/>
                    </a:moveTo>
                    <a:lnTo>
                      <a:pt x="9143" y="20079"/>
                    </a:lnTo>
                    <a:lnTo>
                      <a:pt x="9943" y="20155"/>
                    </a:lnTo>
                    <a:lnTo>
                      <a:pt x="10457" y="21220"/>
                    </a:lnTo>
                    <a:lnTo>
                      <a:pt x="11657" y="21600"/>
                    </a:lnTo>
                    <a:lnTo>
                      <a:pt x="13029" y="20915"/>
                    </a:lnTo>
                    <a:lnTo>
                      <a:pt x="14743" y="19394"/>
                    </a:lnTo>
                    <a:lnTo>
                      <a:pt x="16343" y="19394"/>
                    </a:lnTo>
                    <a:lnTo>
                      <a:pt x="17543" y="18786"/>
                    </a:lnTo>
                    <a:lnTo>
                      <a:pt x="18914" y="18482"/>
                    </a:lnTo>
                    <a:lnTo>
                      <a:pt x="18629" y="16885"/>
                    </a:lnTo>
                    <a:lnTo>
                      <a:pt x="19143" y="13310"/>
                    </a:lnTo>
                    <a:lnTo>
                      <a:pt x="19600" y="12245"/>
                    </a:lnTo>
                    <a:lnTo>
                      <a:pt x="20629" y="10952"/>
                    </a:lnTo>
                    <a:lnTo>
                      <a:pt x="21086" y="9963"/>
                    </a:lnTo>
                    <a:lnTo>
                      <a:pt x="20629" y="7377"/>
                    </a:lnTo>
                    <a:lnTo>
                      <a:pt x="21429" y="6008"/>
                    </a:lnTo>
                    <a:lnTo>
                      <a:pt x="21314" y="4868"/>
                    </a:lnTo>
                    <a:lnTo>
                      <a:pt x="21600" y="3423"/>
                    </a:lnTo>
                    <a:lnTo>
                      <a:pt x="18400" y="837"/>
                    </a:lnTo>
                    <a:lnTo>
                      <a:pt x="17200" y="608"/>
                    </a:lnTo>
                    <a:lnTo>
                      <a:pt x="15543" y="0"/>
                    </a:lnTo>
                    <a:lnTo>
                      <a:pt x="15029" y="1521"/>
                    </a:lnTo>
                    <a:lnTo>
                      <a:pt x="13829" y="2662"/>
                    </a:lnTo>
                    <a:lnTo>
                      <a:pt x="12857" y="4868"/>
                    </a:lnTo>
                    <a:lnTo>
                      <a:pt x="11829" y="5628"/>
                    </a:lnTo>
                    <a:lnTo>
                      <a:pt x="10971" y="6769"/>
                    </a:lnTo>
                    <a:lnTo>
                      <a:pt x="9771" y="6008"/>
                    </a:lnTo>
                    <a:lnTo>
                      <a:pt x="8286" y="5324"/>
                    </a:lnTo>
                    <a:lnTo>
                      <a:pt x="6857" y="5476"/>
                    </a:lnTo>
                    <a:lnTo>
                      <a:pt x="5657" y="6008"/>
                    </a:lnTo>
                    <a:lnTo>
                      <a:pt x="4571" y="6997"/>
                    </a:lnTo>
                    <a:lnTo>
                      <a:pt x="3771" y="8670"/>
                    </a:lnTo>
                    <a:lnTo>
                      <a:pt x="3314" y="10192"/>
                    </a:lnTo>
                    <a:lnTo>
                      <a:pt x="2571" y="10952"/>
                    </a:lnTo>
                    <a:lnTo>
                      <a:pt x="1314" y="10952"/>
                    </a:lnTo>
                    <a:lnTo>
                      <a:pt x="0" y="11713"/>
                    </a:lnTo>
                    <a:lnTo>
                      <a:pt x="800" y="14299"/>
                    </a:lnTo>
                    <a:lnTo>
                      <a:pt x="629" y="16200"/>
                    </a:lnTo>
                    <a:lnTo>
                      <a:pt x="514" y="17873"/>
                    </a:lnTo>
                    <a:lnTo>
                      <a:pt x="114" y="19394"/>
                    </a:lnTo>
                    <a:lnTo>
                      <a:pt x="1371" y="21220"/>
                    </a:lnTo>
                    <a:lnTo>
                      <a:pt x="2171" y="21296"/>
                    </a:lnTo>
                    <a:lnTo>
                      <a:pt x="2686" y="20535"/>
                    </a:lnTo>
                    <a:lnTo>
                      <a:pt x="2514" y="19014"/>
                    </a:lnTo>
                    <a:lnTo>
                      <a:pt x="2686" y="18406"/>
                    </a:lnTo>
                    <a:lnTo>
                      <a:pt x="3600" y="18025"/>
                    </a:lnTo>
                    <a:lnTo>
                      <a:pt x="4457" y="18482"/>
                    </a:lnTo>
                    <a:lnTo>
                      <a:pt x="5600" y="18254"/>
                    </a:lnTo>
                    <a:lnTo>
                      <a:pt x="6800" y="18482"/>
                    </a:lnTo>
                    <a:lnTo>
                      <a:pt x="7371" y="19318"/>
                    </a:lnTo>
                    <a:lnTo>
                      <a:pt x="8286" y="19927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44" name="Freeform 30"/>
              <p:cNvSpPr/>
              <p:nvPr/>
            </p:nvSpPr>
            <p:spPr>
              <a:xfrm>
                <a:off x="683862" y="480361"/>
                <a:ext cx="314586" cy="196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53" y="6323"/>
                    </a:moveTo>
                    <a:lnTo>
                      <a:pt x="7824" y="6555"/>
                    </a:lnTo>
                    <a:lnTo>
                      <a:pt x="8492" y="6735"/>
                    </a:lnTo>
                    <a:lnTo>
                      <a:pt x="8825" y="6890"/>
                    </a:lnTo>
                    <a:lnTo>
                      <a:pt x="9233" y="7200"/>
                    </a:lnTo>
                    <a:lnTo>
                      <a:pt x="9845" y="7535"/>
                    </a:lnTo>
                    <a:lnTo>
                      <a:pt x="10235" y="7639"/>
                    </a:lnTo>
                    <a:lnTo>
                      <a:pt x="10457" y="7819"/>
                    </a:lnTo>
                    <a:lnTo>
                      <a:pt x="12311" y="8594"/>
                    </a:lnTo>
                    <a:lnTo>
                      <a:pt x="12663" y="8774"/>
                    </a:lnTo>
                    <a:lnTo>
                      <a:pt x="12979" y="9058"/>
                    </a:lnTo>
                    <a:lnTo>
                      <a:pt x="13312" y="9161"/>
                    </a:lnTo>
                    <a:lnTo>
                      <a:pt x="13461" y="9497"/>
                    </a:lnTo>
                    <a:lnTo>
                      <a:pt x="13720" y="9677"/>
                    </a:lnTo>
                    <a:lnTo>
                      <a:pt x="14091" y="9806"/>
                    </a:lnTo>
                    <a:lnTo>
                      <a:pt x="14499" y="10245"/>
                    </a:lnTo>
                    <a:lnTo>
                      <a:pt x="14703" y="10684"/>
                    </a:lnTo>
                    <a:lnTo>
                      <a:pt x="14981" y="10761"/>
                    </a:lnTo>
                    <a:lnTo>
                      <a:pt x="15278" y="11200"/>
                    </a:lnTo>
                    <a:lnTo>
                      <a:pt x="15463" y="11355"/>
                    </a:lnTo>
                    <a:lnTo>
                      <a:pt x="15834" y="11458"/>
                    </a:lnTo>
                    <a:lnTo>
                      <a:pt x="16334" y="11716"/>
                    </a:lnTo>
                    <a:lnTo>
                      <a:pt x="16594" y="11768"/>
                    </a:lnTo>
                    <a:lnTo>
                      <a:pt x="17058" y="12181"/>
                    </a:lnTo>
                    <a:lnTo>
                      <a:pt x="17373" y="12361"/>
                    </a:lnTo>
                    <a:lnTo>
                      <a:pt x="17929" y="12490"/>
                    </a:lnTo>
                    <a:lnTo>
                      <a:pt x="17855" y="12852"/>
                    </a:lnTo>
                    <a:lnTo>
                      <a:pt x="18355" y="12800"/>
                    </a:lnTo>
                    <a:lnTo>
                      <a:pt x="18467" y="12981"/>
                    </a:lnTo>
                    <a:lnTo>
                      <a:pt x="18633" y="13006"/>
                    </a:lnTo>
                    <a:lnTo>
                      <a:pt x="18708" y="13394"/>
                    </a:lnTo>
                    <a:lnTo>
                      <a:pt x="19153" y="14142"/>
                    </a:lnTo>
                    <a:lnTo>
                      <a:pt x="19598" y="14348"/>
                    </a:lnTo>
                    <a:lnTo>
                      <a:pt x="20284" y="15045"/>
                    </a:lnTo>
                    <a:lnTo>
                      <a:pt x="20729" y="15742"/>
                    </a:lnTo>
                    <a:lnTo>
                      <a:pt x="21099" y="16129"/>
                    </a:lnTo>
                    <a:lnTo>
                      <a:pt x="21248" y="16490"/>
                    </a:lnTo>
                    <a:lnTo>
                      <a:pt x="21285" y="16955"/>
                    </a:lnTo>
                    <a:lnTo>
                      <a:pt x="21489" y="17342"/>
                    </a:lnTo>
                    <a:lnTo>
                      <a:pt x="21600" y="17755"/>
                    </a:lnTo>
                    <a:lnTo>
                      <a:pt x="21544" y="18142"/>
                    </a:lnTo>
                    <a:lnTo>
                      <a:pt x="21285" y="18529"/>
                    </a:lnTo>
                    <a:lnTo>
                      <a:pt x="21099" y="19381"/>
                    </a:lnTo>
                    <a:lnTo>
                      <a:pt x="21062" y="20181"/>
                    </a:lnTo>
                    <a:lnTo>
                      <a:pt x="21118" y="20645"/>
                    </a:lnTo>
                    <a:lnTo>
                      <a:pt x="21118" y="21161"/>
                    </a:lnTo>
                    <a:lnTo>
                      <a:pt x="20988" y="21471"/>
                    </a:lnTo>
                    <a:lnTo>
                      <a:pt x="20803" y="21600"/>
                    </a:lnTo>
                    <a:lnTo>
                      <a:pt x="20488" y="21471"/>
                    </a:lnTo>
                    <a:lnTo>
                      <a:pt x="20154" y="21084"/>
                    </a:lnTo>
                    <a:lnTo>
                      <a:pt x="19764" y="21006"/>
                    </a:lnTo>
                    <a:lnTo>
                      <a:pt x="19319" y="20645"/>
                    </a:lnTo>
                    <a:lnTo>
                      <a:pt x="19097" y="20258"/>
                    </a:lnTo>
                    <a:lnTo>
                      <a:pt x="18856" y="19948"/>
                    </a:lnTo>
                    <a:lnTo>
                      <a:pt x="18596" y="19690"/>
                    </a:lnTo>
                    <a:lnTo>
                      <a:pt x="18541" y="19561"/>
                    </a:lnTo>
                    <a:lnTo>
                      <a:pt x="18596" y="19381"/>
                    </a:lnTo>
                    <a:lnTo>
                      <a:pt x="18800" y="19355"/>
                    </a:lnTo>
                    <a:lnTo>
                      <a:pt x="18800" y="19097"/>
                    </a:lnTo>
                    <a:lnTo>
                      <a:pt x="18467" y="18839"/>
                    </a:lnTo>
                    <a:lnTo>
                      <a:pt x="18541" y="18710"/>
                    </a:lnTo>
                    <a:lnTo>
                      <a:pt x="18671" y="18529"/>
                    </a:lnTo>
                    <a:lnTo>
                      <a:pt x="18633" y="18400"/>
                    </a:lnTo>
                    <a:lnTo>
                      <a:pt x="18355" y="18013"/>
                    </a:lnTo>
                    <a:lnTo>
                      <a:pt x="18022" y="17703"/>
                    </a:lnTo>
                    <a:lnTo>
                      <a:pt x="17966" y="17471"/>
                    </a:lnTo>
                    <a:lnTo>
                      <a:pt x="17929" y="17084"/>
                    </a:lnTo>
                    <a:lnTo>
                      <a:pt x="17985" y="16929"/>
                    </a:lnTo>
                    <a:lnTo>
                      <a:pt x="17373" y="16568"/>
                    </a:lnTo>
                    <a:lnTo>
                      <a:pt x="16668" y="16490"/>
                    </a:lnTo>
                    <a:lnTo>
                      <a:pt x="15444" y="16568"/>
                    </a:lnTo>
                    <a:lnTo>
                      <a:pt x="15370" y="16387"/>
                    </a:lnTo>
                    <a:lnTo>
                      <a:pt x="14406" y="16103"/>
                    </a:lnTo>
                    <a:lnTo>
                      <a:pt x="14147" y="15871"/>
                    </a:lnTo>
                    <a:lnTo>
                      <a:pt x="13720" y="15716"/>
                    </a:lnTo>
                    <a:lnTo>
                      <a:pt x="13665" y="15561"/>
                    </a:lnTo>
                    <a:lnTo>
                      <a:pt x="13757" y="15355"/>
                    </a:lnTo>
                    <a:lnTo>
                      <a:pt x="13757" y="15148"/>
                    </a:lnTo>
                    <a:lnTo>
                      <a:pt x="13887" y="14968"/>
                    </a:lnTo>
                    <a:lnTo>
                      <a:pt x="14184" y="14968"/>
                    </a:lnTo>
                    <a:lnTo>
                      <a:pt x="14276" y="14916"/>
                    </a:lnTo>
                    <a:lnTo>
                      <a:pt x="14276" y="14787"/>
                    </a:lnTo>
                    <a:lnTo>
                      <a:pt x="14147" y="14761"/>
                    </a:lnTo>
                    <a:lnTo>
                      <a:pt x="13794" y="14761"/>
                    </a:lnTo>
                    <a:lnTo>
                      <a:pt x="13572" y="14839"/>
                    </a:lnTo>
                    <a:lnTo>
                      <a:pt x="13331" y="14606"/>
                    </a:lnTo>
                    <a:lnTo>
                      <a:pt x="13145" y="14529"/>
                    </a:lnTo>
                    <a:lnTo>
                      <a:pt x="12849" y="14581"/>
                    </a:lnTo>
                    <a:lnTo>
                      <a:pt x="12237" y="15019"/>
                    </a:lnTo>
                    <a:lnTo>
                      <a:pt x="12052" y="15226"/>
                    </a:lnTo>
                    <a:lnTo>
                      <a:pt x="11718" y="15974"/>
                    </a:lnTo>
                    <a:lnTo>
                      <a:pt x="11403" y="15665"/>
                    </a:lnTo>
                    <a:lnTo>
                      <a:pt x="11069" y="15045"/>
                    </a:lnTo>
                    <a:lnTo>
                      <a:pt x="10846" y="15097"/>
                    </a:lnTo>
                    <a:lnTo>
                      <a:pt x="10698" y="14968"/>
                    </a:lnTo>
                    <a:lnTo>
                      <a:pt x="10624" y="14529"/>
                    </a:lnTo>
                    <a:lnTo>
                      <a:pt x="10717" y="14090"/>
                    </a:lnTo>
                    <a:lnTo>
                      <a:pt x="10698" y="13703"/>
                    </a:lnTo>
                    <a:lnTo>
                      <a:pt x="10531" y="13368"/>
                    </a:lnTo>
                    <a:lnTo>
                      <a:pt x="10531" y="13006"/>
                    </a:lnTo>
                    <a:lnTo>
                      <a:pt x="9975" y="12490"/>
                    </a:lnTo>
                    <a:lnTo>
                      <a:pt x="9660" y="12361"/>
                    </a:lnTo>
                    <a:lnTo>
                      <a:pt x="9437" y="12671"/>
                    </a:lnTo>
                    <a:lnTo>
                      <a:pt x="8788" y="12877"/>
                    </a:lnTo>
                    <a:lnTo>
                      <a:pt x="8065" y="12232"/>
                    </a:lnTo>
                    <a:lnTo>
                      <a:pt x="7917" y="11897"/>
                    </a:lnTo>
                    <a:lnTo>
                      <a:pt x="7528" y="11484"/>
                    </a:lnTo>
                    <a:lnTo>
                      <a:pt x="6842" y="11097"/>
                    </a:lnTo>
                    <a:lnTo>
                      <a:pt x="6452" y="10813"/>
                    </a:lnTo>
                    <a:lnTo>
                      <a:pt x="6397" y="10632"/>
                    </a:lnTo>
                    <a:lnTo>
                      <a:pt x="6563" y="10400"/>
                    </a:lnTo>
                    <a:lnTo>
                      <a:pt x="6563" y="10245"/>
                    </a:lnTo>
                    <a:lnTo>
                      <a:pt x="6267" y="9497"/>
                    </a:lnTo>
                    <a:lnTo>
                      <a:pt x="5877" y="9161"/>
                    </a:lnTo>
                    <a:lnTo>
                      <a:pt x="5562" y="8671"/>
                    </a:lnTo>
                    <a:lnTo>
                      <a:pt x="5228" y="8800"/>
                    </a:lnTo>
                    <a:lnTo>
                      <a:pt x="4932" y="9161"/>
                    </a:lnTo>
                    <a:lnTo>
                      <a:pt x="4450" y="9187"/>
                    </a:lnTo>
                    <a:lnTo>
                      <a:pt x="3615" y="9445"/>
                    </a:lnTo>
                    <a:lnTo>
                      <a:pt x="2874" y="9316"/>
                    </a:lnTo>
                    <a:lnTo>
                      <a:pt x="2522" y="9419"/>
                    </a:lnTo>
                    <a:lnTo>
                      <a:pt x="2169" y="9290"/>
                    </a:lnTo>
                    <a:lnTo>
                      <a:pt x="1910" y="9032"/>
                    </a:lnTo>
                    <a:lnTo>
                      <a:pt x="1706" y="8594"/>
                    </a:lnTo>
                    <a:lnTo>
                      <a:pt x="1706" y="8206"/>
                    </a:lnTo>
                    <a:lnTo>
                      <a:pt x="1965" y="7716"/>
                    </a:lnTo>
                    <a:lnTo>
                      <a:pt x="1910" y="7406"/>
                    </a:lnTo>
                    <a:lnTo>
                      <a:pt x="1743" y="7277"/>
                    </a:lnTo>
                    <a:lnTo>
                      <a:pt x="1483" y="7329"/>
                    </a:lnTo>
                    <a:lnTo>
                      <a:pt x="1094" y="7535"/>
                    </a:lnTo>
                    <a:lnTo>
                      <a:pt x="964" y="7123"/>
                    </a:lnTo>
                    <a:lnTo>
                      <a:pt x="667" y="6890"/>
                    </a:lnTo>
                    <a:lnTo>
                      <a:pt x="797" y="6426"/>
                    </a:lnTo>
                    <a:lnTo>
                      <a:pt x="779" y="6194"/>
                    </a:lnTo>
                    <a:lnTo>
                      <a:pt x="93" y="5626"/>
                    </a:lnTo>
                    <a:lnTo>
                      <a:pt x="0" y="5084"/>
                    </a:lnTo>
                    <a:lnTo>
                      <a:pt x="167" y="3871"/>
                    </a:lnTo>
                    <a:lnTo>
                      <a:pt x="315" y="3510"/>
                    </a:lnTo>
                    <a:lnTo>
                      <a:pt x="649" y="3071"/>
                    </a:lnTo>
                    <a:lnTo>
                      <a:pt x="797" y="2735"/>
                    </a:lnTo>
                    <a:lnTo>
                      <a:pt x="649" y="1858"/>
                    </a:lnTo>
                    <a:lnTo>
                      <a:pt x="908" y="1394"/>
                    </a:lnTo>
                    <a:lnTo>
                      <a:pt x="871" y="1006"/>
                    </a:lnTo>
                    <a:lnTo>
                      <a:pt x="964" y="516"/>
                    </a:lnTo>
                    <a:lnTo>
                      <a:pt x="1316" y="594"/>
                    </a:lnTo>
                    <a:lnTo>
                      <a:pt x="2169" y="568"/>
                    </a:lnTo>
                    <a:lnTo>
                      <a:pt x="2522" y="465"/>
                    </a:lnTo>
                    <a:lnTo>
                      <a:pt x="2911" y="465"/>
                    </a:lnTo>
                    <a:lnTo>
                      <a:pt x="3801" y="258"/>
                    </a:lnTo>
                    <a:lnTo>
                      <a:pt x="4301" y="387"/>
                    </a:lnTo>
                    <a:lnTo>
                      <a:pt x="6304" y="0"/>
                    </a:lnTo>
                    <a:lnTo>
                      <a:pt x="6526" y="129"/>
                    </a:lnTo>
                    <a:lnTo>
                      <a:pt x="6879" y="516"/>
                    </a:lnTo>
                    <a:lnTo>
                      <a:pt x="6879" y="826"/>
                    </a:lnTo>
                    <a:lnTo>
                      <a:pt x="7138" y="1290"/>
                    </a:lnTo>
                    <a:lnTo>
                      <a:pt x="7138" y="1652"/>
                    </a:lnTo>
                    <a:lnTo>
                      <a:pt x="7008" y="1910"/>
                    </a:lnTo>
                    <a:lnTo>
                      <a:pt x="6322" y="2865"/>
                    </a:lnTo>
                    <a:lnTo>
                      <a:pt x="5933" y="3123"/>
                    </a:lnTo>
                    <a:lnTo>
                      <a:pt x="5562" y="3510"/>
                    </a:lnTo>
                    <a:lnTo>
                      <a:pt x="5451" y="3948"/>
                    </a:lnTo>
                    <a:lnTo>
                      <a:pt x="5562" y="4542"/>
                    </a:lnTo>
                    <a:lnTo>
                      <a:pt x="5803" y="5032"/>
                    </a:lnTo>
                    <a:lnTo>
                      <a:pt x="6230" y="5471"/>
                    </a:lnTo>
                    <a:lnTo>
                      <a:pt x="6786" y="5781"/>
                    </a:lnTo>
                    <a:lnTo>
                      <a:pt x="7453" y="6323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45" name="Freeform 31"/>
              <p:cNvSpPr/>
              <p:nvPr/>
            </p:nvSpPr>
            <p:spPr>
              <a:xfrm>
                <a:off x="723229" y="559503"/>
                <a:ext cx="130991" cy="115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89" y="18595"/>
                    </a:moveTo>
                    <a:lnTo>
                      <a:pt x="15556" y="18029"/>
                    </a:lnTo>
                    <a:lnTo>
                      <a:pt x="16044" y="18029"/>
                    </a:lnTo>
                    <a:lnTo>
                      <a:pt x="18444" y="18160"/>
                    </a:lnTo>
                    <a:lnTo>
                      <a:pt x="19378" y="16853"/>
                    </a:lnTo>
                    <a:lnTo>
                      <a:pt x="19911" y="15765"/>
                    </a:lnTo>
                    <a:lnTo>
                      <a:pt x="20311" y="14502"/>
                    </a:lnTo>
                    <a:lnTo>
                      <a:pt x="20756" y="13935"/>
                    </a:lnTo>
                    <a:lnTo>
                      <a:pt x="20978" y="13108"/>
                    </a:lnTo>
                    <a:lnTo>
                      <a:pt x="21600" y="12324"/>
                    </a:lnTo>
                    <a:lnTo>
                      <a:pt x="20844" y="11802"/>
                    </a:lnTo>
                    <a:lnTo>
                      <a:pt x="20044" y="10756"/>
                    </a:lnTo>
                    <a:lnTo>
                      <a:pt x="19511" y="10844"/>
                    </a:lnTo>
                    <a:lnTo>
                      <a:pt x="19156" y="10626"/>
                    </a:lnTo>
                    <a:lnTo>
                      <a:pt x="18978" y="9885"/>
                    </a:lnTo>
                    <a:lnTo>
                      <a:pt x="19200" y="9145"/>
                    </a:lnTo>
                    <a:lnTo>
                      <a:pt x="19156" y="8492"/>
                    </a:lnTo>
                    <a:lnTo>
                      <a:pt x="18756" y="7926"/>
                    </a:lnTo>
                    <a:lnTo>
                      <a:pt x="18756" y="7316"/>
                    </a:lnTo>
                    <a:lnTo>
                      <a:pt x="17422" y="6445"/>
                    </a:lnTo>
                    <a:lnTo>
                      <a:pt x="16667" y="6227"/>
                    </a:lnTo>
                    <a:lnTo>
                      <a:pt x="16133" y="6750"/>
                    </a:lnTo>
                    <a:lnTo>
                      <a:pt x="14578" y="7098"/>
                    </a:lnTo>
                    <a:lnTo>
                      <a:pt x="12844" y="6010"/>
                    </a:lnTo>
                    <a:lnTo>
                      <a:pt x="12489" y="5444"/>
                    </a:lnTo>
                    <a:lnTo>
                      <a:pt x="11556" y="4747"/>
                    </a:lnTo>
                    <a:lnTo>
                      <a:pt x="9911" y="4094"/>
                    </a:lnTo>
                    <a:lnTo>
                      <a:pt x="8978" y="3615"/>
                    </a:lnTo>
                    <a:lnTo>
                      <a:pt x="8844" y="3310"/>
                    </a:lnTo>
                    <a:lnTo>
                      <a:pt x="9244" y="2918"/>
                    </a:lnTo>
                    <a:lnTo>
                      <a:pt x="9244" y="2656"/>
                    </a:lnTo>
                    <a:lnTo>
                      <a:pt x="8533" y="1394"/>
                    </a:lnTo>
                    <a:lnTo>
                      <a:pt x="7600" y="827"/>
                    </a:lnTo>
                    <a:lnTo>
                      <a:pt x="6844" y="0"/>
                    </a:lnTo>
                    <a:lnTo>
                      <a:pt x="6044" y="218"/>
                    </a:lnTo>
                    <a:lnTo>
                      <a:pt x="5333" y="827"/>
                    </a:lnTo>
                    <a:lnTo>
                      <a:pt x="4178" y="871"/>
                    </a:lnTo>
                    <a:lnTo>
                      <a:pt x="2178" y="1306"/>
                    </a:lnTo>
                    <a:lnTo>
                      <a:pt x="2489" y="2439"/>
                    </a:lnTo>
                    <a:lnTo>
                      <a:pt x="2356" y="3397"/>
                    </a:lnTo>
                    <a:lnTo>
                      <a:pt x="1778" y="4268"/>
                    </a:lnTo>
                    <a:lnTo>
                      <a:pt x="222" y="5052"/>
                    </a:lnTo>
                    <a:lnTo>
                      <a:pt x="89" y="6097"/>
                    </a:lnTo>
                    <a:lnTo>
                      <a:pt x="311" y="6532"/>
                    </a:lnTo>
                    <a:lnTo>
                      <a:pt x="0" y="7839"/>
                    </a:lnTo>
                    <a:lnTo>
                      <a:pt x="933" y="8797"/>
                    </a:lnTo>
                    <a:lnTo>
                      <a:pt x="1244" y="9363"/>
                    </a:lnTo>
                    <a:lnTo>
                      <a:pt x="1333" y="10190"/>
                    </a:lnTo>
                    <a:lnTo>
                      <a:pt x="2489" y="11061"/>
                    </a:lnTo>
                    <a:lnTo>
                      <a:pt x="3022" y="12760"/>
                    </a:lnTo>
                    <a:lnTo>
                      <a:pt x="3556" y="13239"/>
                    </a:lnTo>
                    <a:lnTo>
                      <a:pt x="4489" y="13848"/>
                    </a:lnTo>
                    <a:lnTo>
                      <a:pt x="5333" y="15373"/>
                    </a:lnTo>
                    <a:lnTo>
                      <a:pt x="5600" y="15677"/>
                    </a:lnTo>
                    <a:lnTo>
                      <a:pt x="6267" y="15765"/>
                    </a:lnTo>
                    <a:lnTo>
                      <a:pt x="6356" y="16200"/>
                    </a:lnTo>
                    <a:lnTo>
                      <a:pt x="6222" y="16940"/>
                    </a:lnTo>
                    <a:lnTo>
                      <a:pt x="5911" y="17289"/>
                    </a:lnTo>
                    <a:lnTo>
                      <a:pt x="5333" y="17637"/>
                    </a:lnTo>
                    <a:lnTo>
                      <a:pt x="5022" y="18682"/>
                    </a:lnTo>
                    <a:lnTo>
                      <a:pt x="4800" y="19118"/>
                    </a:lnTo>
                    <a:lnTo>
                      <a:pt x="4489" y="20206"/>
                    </a:lnTo>
                    <a:lnTo>
                      <a:pt x="5600" y="21600"/>
                    </a:lnTo>
                    <a:lnTo>
                      <a:pt x="6133" y="21034"/>
                    </a:lnTo>
                    <a:lnTo>
                      <a:pt x="6756" y="19902"/>
                    </a:lnTo>
                    <a:lnTo>
                      <a:pt x="7422" y="19771"/>
                    </a:lnTo>
                    <a:lnTo>
                      <a:pt x="8933" y="20381"/>
                    </a:lnTo>
                    <a:lnTo>
                      <a:pt x="9778" y="20511"/>
                    </a:lnTo>
                    <a:lnTo>
                      <a:pt x="9867" y="21382"/>
                    </a:lnTo>
                    <a:lnTo>
                      <a:pt x="10444" y="21469"/>
                    </a:lnTo>
                    <a:lnTo>
                      <a:pt x="13156" y="21165"/>
                    </a:lnTo>
                    <a:lnTo>
                      <a:pt x="13467" y="21513"/>
                    </a:lnTo>
                    <a:lnTo>
                      <a:pt x="13867" y="21513"/>
                    </a:lnTo>
                    <a:lnTo>
                      <a:pt x="14044" y="21382"/>
                    </a:lnTo>
                    <a:lnTo>
                      <a:pt x="14044" y="20816"/>
                    </a:lnTo>
                    <a:lnTo>
                      <a:pt x="14356" y="20294"/>
                    </a:lnTo>
                    <a:lnTo>
                      <a:pt x="14267" y="19118"/>
                    </a:lnTo>
                    <a:lnTo>
                      <a:pt x="14889" y="18595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46" name="Freeform 32"/>
              <p:cNvSpPr/>
              <p:nvPr/>
            </p:nvSpPr>
            <p:spPr>
              <a:xfrm>
                <a:off x="755628" y="655851"/>
                <a:ext cx="135868" cy="2102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57" y="5852"/>
                    </a:moveTo>
                    <a:lnTo>
                      <a:pt x="20100" y="6478"/>
                    </a:lnTo>
                    <a:lnTo>
                      <a:pt x="20614" y="6598"/>
                    </a:lnTo>
                    <a:lnTo>
                      <a:pt x="20186" y="6911"/>
                    </a:lnTo>
                    <a:lnTo>
                      <a:pt x="19971" y="9536"/>
                    </a:lnTo>
                    <a:lnTo>
                      <a:pt x="20400" y="9704"/>
                    </a:lnTo>
                    <a:lnTo>
                      <a:pt x="20614" y="10162"/>
                    </a:lnTo>
                    <a:lnTo>
                      <a:pt x="21214" y="10066"/>
                    </a:lnTo>
                    <a:lnTo>
                      <a:pt x="21600" y="10186"/>
                    </a:lnTo>
                    <a:lnTo>
                      <a:pt x="21171" y="10427"/>
                    </a:lnTo>
                    <a:lnTo>
                      <a:pt x="20014" y="11318"/>
                    </a:lnTo>
                    <a:lnTo>
                      <a:pt x="19971" y="11583"/>
                    </a:lnTo>
                    <a:lnTo>
                      <a:pt x="19586" y="11534"/>
                    </a:lnTo>
                    <a:lnTo>
                      <a:pt x="19200" y="11366"/>
                    </a:lnTo>
                    <a:lnTo>
                      <a:pt x="18686" y="11366"/>
                    </a:lnTo>
                    <a:lnTo>
                      <a:pt x="18171" y="11294"/>
                    </a:lnTo>
                    <a:lnTo>
                      <a:pt x="16757" y="11366"/>
                    </a:lnTo>
                    <a:lnTo>
                      <a:pt x="15171" y="11968"/>
                    </a:lnTo>
                    <a:lnTo>
                      <a:pt x="14271" y="12209"/>
                    </a:lnTo>
                    <a:lnTo>
                      <a:pt x="13629" y="12594"/>
                    </a:lnTo>
                    <a:lnTo>
                      <a:pt x="13371" y="12979"/>
                    </a:lnTo>
                    <a:lnTo>
                      <a:pt x="12557" y="13509"/>
                    </a:lnTo>
                    <a:lnTo>
                      <a:pt x="12557" y="13846"/>
                    </a:lnTo>
                    <a:lnTo>
                      <a:pt x="13157" y="14761"/>
                    </a:lnTo>
                    <a:lnTo>
                      <a:pt x="13157" y="14930"/>
                    </a:lnTo>
                    <a:lnTo>
                      <a:pt x="13329" y="15171"/>
                    </a:lnTo>
                    <a:lnTo>
                      <a:pt x="13457" y="15893"/>
                    </a:lnTo>
                    <a:lnTo>
                      <a:pt x="13543" y="16302"/>
                    </a:lnTo>
                    <a:lnTo>
                      <a:pt x="12471" y="17001"/>
                    </a:lnTo>
                    <a:lnTo>
                      <a:pt x="11957" y="17290"/>
                    </a:lnTo>
                    <a:lnTo>
                      <a:pt x="10414" y="17555"/>
                    </a:lnTo>
                    <a:lnTo>
                      <a:pt x="9814" y="17723"/>
                    </a:lnTo>
                    <a:lnTo>
                      <a:pt x="8700" y="18686"/>
                    </a:lnTo>
                    <a:lnTo>
                      <a:pt x="8229" y="18927"/>
                    </a:lnTo>
                    <a:lnTo>
                      <a:pt x="7843" y="19312"/>
                    </a:lnTo>
                    <a:lnTo>
                      <a:pt x="7929" y="19674"/>
                    </a:lnTo>
                    <a:lnTo>
                      <a:pt x="7629" y="20155"/>
                    </a:lnTo>
                    <a:lnTo>
                      <a:pt x="6814" y="21118"/>
                    </a:lnTo>
                    <a:lnTo>
                      <a:pt x="6514" y="21407"/>
                    </a:lnTo>
                    <a:lnTo>
                      <a:pt x="5100" y="21576"/>
                    </a:lnTo>
                    <a:lnTo>
                      <a:pt x="2571" y="21600"/>
                    </a:lnTo>
                    <a:lnTo>
                      <a:pt x="1800" y="21456"/>
                    </a:lnTo>
                    <a:lnTo>
                      <a:pt x="900" y="21167"/>
                    </a:lnTo>
                    <a:lnTo>
                      <a:pt x="557" y="20926"/>
                    </a:lnTo>
                    <a:lnTo>
                      <a:pt x="386" y="20637"/>
                    </a:lnTo>
                    <a:lnTo>
                      <a:pt x="300" y="20396"/>
                    </a:lnTo>
                    <a:lnTo>
                      <a:pt x="471" y="20035"/>
                    </a:lnTo>
                    <a:lnTo>
                      <a:pt x="171" y="19553"/>
                    </a:lnTo>
                    <a:lnTo>
                      <a:pt x="257" y="19336"/>
                    </a:lnTo>
                    <a:lnTo>
                      <a:pt x="0" y="18807"/>
                    </a:lnTo>
                    <a:lnTo>
                      <a:pt x="171" y="18662"/>
                    </a:lnTo>
                    <a:lnTo>
                      <a:pt x="557" y="18566"/>
                    </a:lnTo>
                    <a:lnTo>
                      <a:pt x="1071" y="18614"/>
                    </a:lnTo>
                    <a:lnTo>
                      <a:pt x="1586" y="18542"/>
                    </a:lnTo>
                    <a:lnTo>
                      <a:pt x="2486" y="18084"/>
                    </a:lnTo>
                    <a:lnTo>
                      <a:pt x="2786" y="17723"/>
                    </a:lnTo>
                    <a:lnTo>
                      <a:pt x="3214" y="17001"/>
                    </a:lnTo>
                    <a:lnTo>
                      <a:pt x="4071" y="16134"/>
                    </a:lnTo>
                    <a:lnTo>
                      <a:pt x="3900" y="15773"/>
                    </a:lnTo>
                    <a:lnTo>
                      <a:pt x="3814" y="15460"/>
                    </a:lnTo>
                    <a:lnTo>
                      <a:pt x="2486" y="14761"/>
                    </a:lnTo>
                    <a:lnTo>
                      <a:pt x="2871" y="14280"/>
                    </a:lnTo>
                    <a:lnTo>
                      <a:pt x="3214" y="14159"/>
                    </a:lnTo>
                    <a:lnTo>
                      <a:pt x="4071" y="14111"/>
                    </a:lnTo>
                    <a:lnTo>
                      <a:pt x="4500" y="13991"/>
                    </a:lnTo>
                    <a:lnTo>
                      <a:pt x="4714" y="13750"/>
                    </a:lnTo>
                    <a:lnTo>
                      <a:pt x="5186" y="13629"/>
                    </a:lnTo>
                    <a:lnTo>
                      <a:pt x="7029" y="13629"/>
                    </a:lnTo>
                    <a:lnTo>
                      <a:pt x="7414" y="13316"/>
                    </a:lnTo>
                    <a:lnTo>
                      <a:pt x="7800" y="12907"/>
                    </a:lnTo>
                    <a:lnTo>
                      <a:pt x="7929" y="11896"/>
                    </a:lnTo>
                    <a:lnTo>
                      <a:pt x="7500" y="11438"/>
                    </a:lnTo>
                    <a:lnTo>
                      <a:pt x="6814" y="11245"/>
                    </a:lnTo>
                    <a:lnTo>
                      <a:pt x="6086" y="10764"/>
                    </a:lnTo>
                    <a:lnTo>
                      <a:pt x="5914" y="10475"/>
                    </a:lnTo>
                    <a:lnTo>
                      <a:pt x="5529" y="10066"/>
                    </a:lnTo>
                    <a:lnTo>
                      <a:pt x="4714" y="7609"/>
                    </a:lnTo>
                    <a:lnTo>
                      <a:pt x="3771" y="6309"/>
                    </a:lnTo>
                    <a:lnTo>
                      <a:pt x="2400" y="5466"/>
                    </a:lnTo>
                    <a:lnTo>
                      <a:pt x="1586" y="4045"/>
                    </a:lnTo>
                    <a:lnTo>
                      <a:pt x="1586" y="3564"/>
                    </a:lnTo>
                    <a:lnTo>
                      <a:pt x="900" y="2866"/>
                    </a:lnTo>
                    <a:lnTo>
                      <a:pt x="857" y="2504"/>
                    </a:lnTo>
                    <a:lnTo>
                      <a:pt x="257" y="1975"/>
                    </a:lnTo>
                    <a:lnTo>
                      <a:pt x="771" y="1662"/>
                    </a:lnTo>
                    <a:lnTo>
                      <a:pt x="1371" y="1035"/>
                    </a:lnTo>
                    <a:lnTo>
                      <a:pt x="2014" y="963"/>
                    </a:lnTo>
                    <a:lnTo>
                      <a:pt x="3471" y="1300"/>
                    </a:lnTo>
                    <a:lnTo>
                      <a:pt x="4286" y="1373"/>
                    </a:lnTo>
                    <a:lnTo>
                      <a:pt x="4371" y="1854"/>
                    </a:lnTo>
                    <a:lnTo>
                      <a:pt x="4929" y="1902"/>
                    </a:lnTo>
                    <a:lnTo>
                      <a:pt x="7543" y="1734"/>
                    </a:lnTo>
                    <a:lnTo>
                      <a:pt x="7843" y="1926"/>
                    </a:lnTo>
                    <a:lnTo>
                      <a:pt x="8229" y="1926"/>
                    </a:lnTo>
                    <a:lnTo>
                      <a:pt x="8400" y="1854"/>
                    </a:lnTo>
                    <a:lnTo>
                      <a:pt x="8400" y="1541"/>
                    </a:lnTo>
                    <a:lnTo>
                      <a:pt x="8700" y="1252"/>
                    </a:lnTo>
                    <a:lnTo>
                      <a:pt x="8614" y="602"/>
                    </a:lnTo>
                    <a:lnTo>
                      <a:pt x="9214" y="313"/>
                    </a:lnTo>
                    <a:lnTo>
                      <a:pt x="9857" y="0"/>
                    </a:lnTo>
                    <a:lnTo>
                      <a:pt x="10329" y="0"/>
                    </a:lnTo>
                    <a:lnTo>
                      <a:pt x="12643" y="72"/>
                    </a:lnTo>
                    <a:lnTo>
                      <a:pt x="12429" y="554"/>
                    </a:lnTo>
                    <a:lnTo>
                      <a:pt x="12429" y="891"/>
                    </a:lnTo>
                    <a:lnTo>
                      <a:pt x="12557" y="1132"/>
                    </a:lnTo>
                    <a:lnTo>
                      <a:pt x="12643" y="1421"/>
                    </a:lnTo>
                    <a:lnTo>
                      <a:pt x="12257" y="1734"/>
                    </a:lnTo>
                    <a:lnTo>
                      <a:pt x="12129" y="1975"/>
                    </a:lnTo>
                    <a:lnTo>
                      <a:pt x="11529" y="2336"/>
                    </a:lnTo>
                    <a:lnTo>
                      <a:pt x="10929" y="2866"/>
                    </a:lnTo>
                    <a:lnTo>
                      <a:pt x="11014" y="3588"/>
                    </a:lnTo>
                    <a:lnTo>
                      <a:pt x="11314" y="3805"/>
                    </a:lnTo>
                    <a:lnTo>
                      <a:pt x="11314" y="4094"/>
                    </a:lnTo>
                    <a:lnTo>
                      <a:pt x="11743" y="4407"/>
                    </a:lnTo>
                    <a:lnTo>
                      <a:pt x="12471" y="4599"/>
                    </a:lnTo>
                    <a:lnTo>
                      <a:pt x="13329" y="4696"/>
                    </a:lnTo>
                    <a:lnTo>
                      <a:pt x="14486" y="4696"/>
                    </a:lnTo>
                    <a:lnTo>
                      <a:pt x="15857" y="5105"/>
                    </a:lnTo>
                    <a:lnTo>
                      <a:pt x="16543" y="5370"/>
                    </a:lnTo>
                    <a:lnTo>
                      <a:pt x="18557" y="5852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47" name="Freeform 33"/>
              <p:cNvSpPr/>
              <p:nvPr/>
            </p:nvSpPr>
            <p:spPr>
              <a:xfrm>
                <a:off x="0" y="56087"/>
                <a:ext cx="202756" cy="2240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54" y="15483"/>
                    </a:moveTo>
                    <a:lnTo>
                      <a:pt x="3600" y="15822"/>
                    </a:lnTo>
                    <a:lnTo>
                      <a:pt x="3514" y="15980"/>
                    </a:lnTo>
                    <a:lnTo>
                      <a:pt x="3053" y="15867"/>
                    </a:lnTo>
                    <a:lnTo>
                      <a:pt x="2534" y="15777"/>
                    </a:lnTo>
                    <a:lnTo>
                      <a:pt x="2333" y="16048"/>
                    </a:lnTo>
                    <a:lnTo>
                      <a:pt x="2246" y="16499"/>
                    </a:lnTo>
                    <a:lnTo>
                      <a:pt x="1930" y="16883"/>
                    </a:lnTo>
                    <a:lnTo>
                      <a:pt x="1699" y="16950"/>
                    </a:lnTo>
                    <a:lnTo>
                      <a:pt x="1498" y="17221"/>
                    </a:lnTo>
                    <a:lnTo>
                      <a:pt x="1699" y="17605"/>
                    </a:lnTo>
                    <a:lnTo>
                      <a:pt x="1699" y="17650"/>
                    </a:lnTo>
                    <a:lnTo>
                      <a:pt x="1930" y="17944"/>
                    </a:lnTo>
                    <a:lnTo>
                      <a:pt x="1757" y="18102"/>
                    </a:lnTo>
                    <a:lnTo>
                      <a:pt x="1786" y="18372"/>
                    </a:lnTo>
                    <a:lnTo>
                      <a:pt x="1584" y="18734"/>
                    </a:lnTo>
                    <a:lnTo>
                      <a:pt x="2333" y="19388"/>
                    </a:lnTo>
                    <a:lnTo>
                      <a:pt x="2592" y="19952"/>
                    </a:lnTo>
                    <a:lnTo>
                      <a:pt x="3859" y="20336"/>
                    </a:lnTo>
                    <a:lnTo>
                      <a:pt x="3946" y="20291"/>
                    </a:lnTo>
                    <a:lnTo>
                      <a:pt x="4262" y="20517"/>
                    </a:lnTo>
                    <a:lnTo>
                      <a:pt x="4666" y="20494"/>
                    </a:lnTo>
                    <a:lnTo>
                      <a:pt x="5155" y="20878"/>
                    </a:lnTo>
                    <a:lnTo>
                      <a:pt x="5443" y="20945"/>
                    </a:lnTo>
                    <a:lnTo>
                      <a:pt x="6566" y="20833"/>
                    </a:lnTo>
                    <a:lnTo>
                      <a:pt x="7517" y="21013"/>
                    </a:lnTo>
                    <a:lnTo>
                      <a:pt x="7978" y="20720"/>
                    </a:lnTo>
                    <a:lnTo>
                      <a:pt x="8323" y="20878"/>
                    </a:lnTo>
                    <a:lnTo>
                      <a:pt x="8179" y="21216"/>
                    </a:lnTo>
                    <a:lnTo>
                      <a:pt x="8611" y="21600"/>
                    </a:lnTo>
                    <a:lnTo>
                      <a:pt x="9475" y="21352"/>
                    </a:lnTo>
                    <a:lnTo>
                      <a:pt x="9763" y="21487"/>
                    </a:lnTo>
                    <a:lnTo>
                      <a:pt x="10282" y="21397"/>
                    </a:lnTo>
                    <a:lnTo>
                      <a:pt x="10685" y="21239"/>
                    </a:lnTo>
                    <a:lnTo>
                      <a:pt x="10973" y="21171"/>
                    </a:lnTo>
                    <a:lnTo>
                      <a:pt x="11232" y="21216"/>
                    </a:lnTo>
                    <a:lnTo>
                      <a:pt x="11578" y="20991"/>
                    </a:lnTo>
                    <a:lnTo>
                      <a:pt x="11491" y="20268"/>
                    </a:lnTo>
                    <a:lnTo>
                      <a:pt x="11578" y="19952"/>
                    </a:lnTo>
                    <a:lnTo>
                      <a:pt x="11837" y="19614"/>
                    </a:lnTo>
                    <a:lnTo>
                      <a:pt x="11722" y="19275"/>
                    </a:lnTo>
                    <a:lnTo>
                      <a:pt x="12125" y="19117"/>
                    </a:lnTo>
                    <a:lnTo>
                      <a:pt x="12586" y="18598"/>
                    </a:lnTo>
                    <a:lnTo>
                      <a:pt x="12845" y="18440"/>
                    </a:lnTo>
                    <a:lnTo>
                      <a:pt x="13133" y="18056"/>
                    </a:lnTo>
                    <a:lnTo>
                      <a:pt x="13594" y="17605"/>
                    </a:lnTo>
                    <a:lnTo>
                      <a:pt x="14083" y="18056"/>
                    </a:lnTo>
                    <a:lnTo>
                      <a:pt x="14342" y="18056"/>
                    </a:lnTo>
                    <a:lnTo>
                      <a:pt x="14832" y="17831"/>
                    </a:lnTo>
                    <a:lnTo>
                      <a:pt x="15494" y="17876"/>
                    </a:lnTo>
                    <a:lnTo>
                      <a:pt x="16157" y="17650"/>
                    </a:lnTo>
                    <a:lnTo>
                      <a:pt x="16733" y="17447"/>
                    </a:lnTo>
                    <a:lnTo>
                      <a:pt x="17338" y="17447"/>
                    </a:lnTo>
                    <a:lnTo>
                      <a:pt x="17741" y="17763"/>
                    </a:lnTo>
                    <a:lnTo>
                      <a:pt x="18000" y="17763"/>
                    </a:lnTo>
                    <a:lnTo>
                      <a:pt x="18662" y="17154"/>
                    </a:lnTo>
                    <a:lnTo>
                      <a:pt x="18864" y="16815"/>
                    </a:lnTo>
                    <a:lnTo>
                      <a:pt x="19066" y="16725"/>
                    </a:lnTo>
                    <a:lnTo>
                      <a:pt x="19613" y="16770"/>
                    </a:lnTo>
                    <a:lnTo>
                      <a:pt x="19958" y="16928"/>
                    </a:lnTo>
                    <a:lnTo>
                      <a:pt x="20218" y="17424"/>
                    </a:lnTo>
                    <a:lnTo>
                      <a:pt x="20822" y="17763"/>
                    </a:lnTo>
                    <a:lnTo>
                      <a:pt x="21168" y="17763"/>
                    </a:lnTo>
                    <a:lnTo>
                      <a:pt x="21370" y="17650"/>
                    </a:lnTo>
                    <a:lnTo>
                      <a:pt x="21312" y="17154"/>
                    </a:lnTo>
                    <a:lnTo>
                      <a:pt x="21600" y="16499"/>
                    </a:lnTo>
                    <a:lnTo>
                      <a:pt x="21600" y="16251"/>
                    </a:lnTo>
                    <a:lnTo>
                      <a:pt x="21427" y="15709"/>
                    </a:lnTo>
                    <a:lnTo>
                      <a:pt x="20362" y="14806"/>
                    </a:lnTo>
                    <a:lnTo>
                      <a:pt x="20045" y="14468"/>
                    </a:lnTo>
                    <a:lnTo>
                      <a:pt x="19757" y="13881"/>
                    </a:lnTo>
                    <a:lnTo>
                      <a:pt x="19267" y="13384"/>
                    </a:lnTo>
                    <a:lnTo>
                      <a:pt x="18749" y="13204"/>
                    </a:lnTo>
                    <a:lnTo>
                      <a:pt x="17654" y="13429"/>
                    </a:lnTo>
                    <a:lnTo>
                      <a:pt x="17136" y="13249"/>
                    </a:lnTo>
                    <a:lnTo>
                      <a:pt x="16790" y="12978"/>
                    </a:lnTo>
                    <a:lnTo>
                      <a:pt x="16387" y="12188"/>
                    </a:lnTo>
                    <a:lnTo>
                      <a:pt x="16301" y="11601"/>
                    </a:lnTo>
                    <a:lnTo>
                      <a:pt x="16358" y="11240"/>
                    </a:lnTo>
                    <a:lnTo>
                      <a:pt x="16560" y="10811"/>
                    </a:lnTo>
                    <a:lnTo>
                      <a:pt x="16502" y="10292"/>
                    </a:lnTo>
                    <a:lnTo>
                      <a:pt x="17194" y="10473"/>
                    </a:lnTo>
                    <a:lnTo>
                      <a:pt x="17453" y="11014"/>
                    </a:lnTo>
                    <a:lnTo>
                      <a:pt x="17741" y="11014"/>
                    </a:lnTo>
                    <a:lnTo>
                      <a:pt x="18000" y="10879"/>
                    </a:lnTo>
                    <a:lnTo>
                      <a:pt x="18000" y="10428"/>
                    </a:lnTo>
                    <a:lnTo>
                      <a:pt x="18259" y="10247"/>
                    </a:lnTo>
                    <a:lnTo>
                      <a:pt x="18749" y="10089"/>
                    </a:lnTo>
                    <a:lnTo>
                      <a:pt x="18605" y="9231"/>
                    </a:lnTo>
                    <a:lnTo>
                      <a:pt x="18259" y="8870"/>
                    </a:lnTo>
                    <a:lnTo>
                      <a:pt x="17856" y="8577"/>
                    </a:lnTo>
                    <a:lnTo>
                      <a:pt x="17510" y="7742"/>
                    </a:lnTo>
                    <a:lnTo>
                      <a:pt x="17453" y="7245"/>
                    </a:lnTo>
                    <a:lnTo>
                      <a:pt x="17107" y="6839"/>
                    </a:lnTo>
                    <a:lnTo>
                      <a:pt x="16790" y="6004"/>
                    </a:lnTo>
                    <a:lnTo>
                      <a:pt x="17107" y="5575"/>
                    </a:lnTo>
                    <a:lnTo>
                      <a:pt x="17136" y="5124"/>
                    </a:lnTo>
                    <a:lnTo>
                      <a:pt x="17856" y="4672"/>
                    </a:lnTo>
                    <a:lnTo>
                      <a:pt x="18547" y="3634"/>
                    </a:lnTo>
                    <a:lnTo>
                      <a:pt x="18346" y="3386"/>
                    </a:lnTo>
                    <a:lnTo>
                      <a:pt x="17712" y="3228"/>
                    </a:lnTo>
                    <a:lnTo>
                      <a:pt x="16790" y="2212"/>
                    </a:lnTo>
                    <a:lnTo>
                      <a:pt x="16358" y="1941"/>
                    </a:lnTo>
                    <a:lnTo>
                      <a:pt x="16157" y="1738"/>
                    </a:lnTo>
                    <a:lnTo>
                      <a:pt x="16589" y="406"/>
                    </a:lnTo>
                    <a:lnTo>
                      <a:pt x="16301" y="45"/>
                    </a:lnTo>
                    <a:lnTo>
                      <a:pt x="16099" y="0"/>
                    </a:lnTo>
                    <a:lnTo>
                      <a:pt x="15782" y="68"/>
                    </a:lnTo>
                    <a:lnTo>
                      <a:pt x="14947" y="767"/>
                    </a:lnTo>
                    <a:lnTo>
                      <a:pt x="13190" y="1670"/>
                    </a:lnTo>
                    <a:lnTo>
                      <a:pt x="13075" y="1896"/>
                    </a:lnTo>
                    <a:lnTo>
                      <a:pt x="13478" y="2663"/>
                    </a:lnTo>
                    <a:lnTo>
                      <a:pt x="13421" y="2957"/>
                    </a:lnTo>
                    <a:lnTo>
                      <a:pt x="12586" y="3386"/>
                    </a:lnTo>
                    <a:lnTo>
                      <a:pt x="12384" y="3611"/>
                    </a:lnTo>
                    <a:lnTo>
                      <a:pt x="12125" y="4018"/>
                    </a:lnTo>
                    <a:lnTo>
                      <a:pt x="11290" y="4288"/>
                    </a:lnTo>
                    <a:lnTo>
                      <a:pt x="10973" y="4830"/>
                    </a:lnTo>
                    <a:lnTo>
                      <a:pt x="11030" y="5236"/>
                    </a:lnTo>
                    <a:lnTo>
                      <a:pt x="10771" y="5643"/>
                    </a:lnTo>
                    <a:lnTo>
                      <a:pt x="11117" y="6365"/>
                    </a:lnTo>
                    <a:lnTo>
                      <a:pt x="10973" y="6523"/>
                    </a:lnTo>
                    <a:lnTo>
                      <a:pt x="11174" y="6861"/>
                    </a:lnTo>
                    <a:lnTo>
                      <a:pt x="11088" y="7448"/>
                    </a:lnTo>
                    <a:lnTo>
                      <a:pt x="10224" y="7629"/>
                    </a:lnTo>
                    <a:lnTo>
                      <a:pt x="9475" y="8013"/>
                    </a:lnTo>
                    <a:lnTo>
                      <a:pt x="9130" y="8080"/>
                    </a:lnTo>
                    <a:lnTo>
                      <a:pt x="8410" y="7809"/>
                    </a:lnTo>
                    <a:lnTo>
                      <a:pt x="7574" y="7742"/>
                    </a:lnTo>
                    <a:lnTo>
                      <a:pt x="6509" y="7922"/>
                    </a:lnTo>
                    <a:lnTo>
                      <a:pt x="6106" y="7900"/>
                    </a:lnTo>
                    <a:lnTo>
                      <a:pt x="5818" y="7922"/>
                    </a:lnTo>
                    <a:lnTo>
                      <a:pt x="5501" y="8080"/>
                    </a:lnTo>
                    <a:lnTo>
                      <a:pt x="4810" y="8238"/>
                    </a:lnTo>
                    <a:lnTo>
                      <a:pt x="4464" y="8080"/>
                    </a:lnTo>
                    <a:lnTo>
                      <a:pt x="3946" y="8193"/>
                    </a:lnTo>
                    <a:lnTo>
                      <a:pt x="4003" y="8645"/>
                    </a:lnTo>
                    <a:lnTo>
                      <a:pt x="4694" y="9141"/>
                    </a:lnTo>
                    <a:lnTo>
                      <a:pt x="4867" y="9570"/>
                    </a:lnTo>
                    <a:lnTo>
                      <a:pt x="4291" y="10089"/>
                    </a:lnTo>
                    <a:lnTo>
                      <a:pt x="4464" y="10540"/>
                    </a:lnTo>
                    <a:lnTo>
                      <a:pt x="3946" y="11037"/>
                    </a:lnTo>
                    <a:lnTo>
                      <a:pt x="3254" y="11014"/>
                    </a:lnTo>
                    <a:lnTo>
                      <a:pt x="2909" y="11082"/>
                    </a:lnTo>
                    <a:lnTo>
                      <a:pt x="2736" y="11308"/>
                    </a:lnTo>
                    <a:lnTo>
                      <a:pt x="2189" y="11466"/>
                    </a:lnTo>
                    <a:lnTo>
                      <a:pt x="2333" y="11646"/>
                    </a:lnTo>
                    <a:lnTo>
                      <a:pt x="1987" y="11759"/>
                    </a:lnTo>
                    <a:lnTo>
                      <a:pt x="1181" y="11466"/>
                    </a:lnTo>
                    <a:lnTo>
                      <a:pt x="0" y="11804"/>
                    </a:lnTo>
                    <a:lnTo>
                      <a:pt x="230" y="12211"/>
                    </a:lnTo>
                    <a:lnTo>
                      <a:pt x="230" y="12594"/>
                    </a:lnTo>
                    <a:lnTo>
                      <a:pt x="835" y="12752"/>
                    </a:lnTo>
                    <a:lnTo>
                      <a:pt x="835" y="13271"/>
                    </a:lnTo>
                    <a:lnTo>
                      <a:pt x="979" y="13745"/>
                    </a:lnTo>
                    <a:lnTo>
                      <a:pt x="1498" y="14152"/>
                    </a:lnTo>
                    <a:lnTo>
                      <a:pt x="2592" y="14310"/>
                    </a:lnTo>
                    <a:lnTo>
                      <a:pt x="3053" y="14535"/>
                    </a:lnTo>
                    <a:lnTo>
                      <a:pt x="2938" y="14829"/>
                    </a:lnTo>
                    <a:lnTo>
                      <a:pt x="3053" y="15325"/>
                    </a:lnTo>
                    <a:lnTo>
                      <a:pt x="3254" y="15483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48" name="Freeform 34"/>
              <p:cNvSpPr/>
              <p:nvPr/>
            </p:nvSpPr>
            <p:spPr>
              <a:xfrm>
                <a:off x="19857" y="99788"/>
                <a:ext cx="85353" cy="416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310"/>
                    </a:moveTo>
                    <a:lnTo>
                      <a:pt x="343" y="6067"/>
                    </a:lnTo>
                    <a:lnTo>
                      <a:pt x="1646" y="5825"/>
                    </a:lnTo>
                    <a:lnTo>
                      <a:pt x="1920" y="5461"/>
                    </a:lnTo>
                    <a:lnTo>
                      <a:pt x="2400" y="5461"/>
                    </a:lnTo>
                    <a:lnTo>
                      <a:pt x="3223" y="4247"/>
                    </a:lnTo>
                    <a:lnTo>
                      <a:pt x="4251" y="1820"/>
                    </a:lnTo>
                    <a:lnTo>
                      <a:pt x="5143" y="2184"/>
                    </a:lnTo>
                    <a:lnTo>
                      <a:pt x="5966" y="4247"/>
                    </a:lnTo>
                    <a:lnTo>
                      <a:pt x="6926" y="4611"/>
                    </a:lnTo>
                    <a:lnTo>
                      <a:pt x="7954" y="4247"/>
                    </a:lnTo>
                    <a:lnTo>
                      <a:pt x="10286" y="1820"/>
                    </a:lnTo>
                    <a:lnTo>
                      <a:pt x="11451" y="2184"/>
                    </a:lnTo>
                    <a:lnTo>
                      <a:pt x="13029" y="1942"/>
                    </a:lnTo>
                    <a:lnTo>
                      <a:pt x="15154" y="607"/>
                    </a:lnTo>
                    <a:lnTo>
                      <a:pt x="16114" y="1213"/>
                    </a:lnTo>
                    <a:lnTo>
                      <a:pt x="17280" y="0"/>
                    </a:lnTo>
                    <a:lnTo>
                      <a:pt x="18651" y="1942"/>
                    </a:lnTo>
                    <a:lnTo>
                      <a:pt x="21120" y="3276"/>
                    </a:lnTo>
                    <a:lnTo>
                      <a:pt x="21257" y="5461"/>
                    </a:lnTo>
                    <a:lnTo>
                      <a:pt x="20640" y="7645"/>
                    </a:lnTo>
                    <a:lnTo>
                      <a:pt x="21463" y="11528"/>
                    </a:lnTo>
                    <a:lnTo>
                      <a:pt x="21120" y="12378"/>
                    </a:lnTo>
                    <a:lnTo>
                      <a:pt x="21600" y="14198"/>
                    </a:lnTo>
                    <a:lnTo>
                      <a:pt x="21394" y="17353"/>
                    </a:lnTo>
                    <a:lnTo>
                      <a:pt x="19337" y="18324"/>
                    </a:lnTo>
                    <a:lnTo>
                      <a:pt x="17554" y="20387"/>
                    </a:lnTo>
                    <a:lnTo>
                      <a:pt x="16731" y="20751"/>
                    </a:lnTo>
                    <a:lnTo>
                      <a:pt x="15017" y="19294"/>
                    </a:lnTo>
                    <a:lnTo>
                      <a:pt x="13029" y="18930"/>
                    </a:lnTo>
                    <a:lnTo>
                      <a:pt x="10491" y="19901"/>
                    </a:lnTo>
                    <a:lnTo>
                      <a:pt x="9531" y="19780"/>
                    </a:lnTo>
                    <a:lnTo>
                      <a:pt x="8846" y="19901"/>
                    </a:lnTo>
                    <a:lnTo>
                      <a:pt x="8091" y="20751"/>
                    </a:lnTo>
                    <a:lnTo>
                      <a:pt x="6446" y="21600"/>
                    </a:lnTo>
                    <a:lnTo>
                      <a:pt x="5623" y="20751"/>
                    </a:lnTo>
                    <a:lnTo>
                      <a:pt x="4389" y="21357"/>
                    </a:lnTo>
                    <a:lnTo>
                      <a:pt x="2949" y="20387"/>
                    </a:lnTo>
                    <a:lnTo>
                      <a:pt x="3429" y="15047"/>
                    </a:lnTo>
                    <a:lnTo>
                      <a:pt x="1920" y="14683"/>
                    </a:lnTo>
                    <a:lnTo>
                      <a:pt x="1440" y="13227"/>
                    </a:lnTo>
                    <a:lnTo>
                      <a:pt x="343" y="12378"/>
                    </a:lnTo>
                    <a:lnTo>
                      <a:pt x="0" y="11528"/>
                    </a:lnTo>
                    <a:lnTo>
                      <a:pt x="0" y="6310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49" name="Freeform 35"/>
              <p:cNvSpPr/>
              <p:nvPr/>
            </p:nvSpPr>
            <p:spPr>
              <a:xfrm>
                <a:off x="62010" y="229513"/>
                <a:ext cx="208331" cy="7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03" y="16857"/>
                    </a:moveTo>
                    <a:lnTo>
                      <a:pt x="5743" y="15767"/>
                    </a:lnTo>
                    <a:lnTo>
                      <a:pt x="6191" y="14870"/>
                    </a:lnTo>
                    <a:lnTo>
                      <a:pt x="6472" y="13396"/>
                    </a:lnTo>
                    <a:lnTo>
                      <a:pt x="6808" y="12627"/>
                    </a:lnTo>
                    <a:lnTo>
                      <a:pt x="7788" y="11473"/>
                    </a:lnTo>
                    <a:lnTo>
                      <a:pt x="7984" y="11153"/>
                    </a:lnTo>
                    <a:lnTo>
                      <a:pt x="8713" y="8012"/>
                    </a:lnTo>
                    <a:lnTo>
                      <a:pt x="9749" y="6794"/>
                    </a:lnTo>
                    <a:lnTo>
                      <a:pt x="10422" y="5833"/>
                    </a:lnTo>
                    <a:lnTo>
                      <a:pt x="10814" y="5640"/>
                    </a:lnTo>
                    <a:lnTo>
                      <a:pt x="11206" y="5512"/>
                    </a:lnTo>
                    <a:lnTo>
                      <a:pt x="11711" y="5640"/>
                    </a:lnTo>
                    <a:lnTo>
                      <a:pt x="14232" y="8012"/>
                    </a:lnTo>
                    <a:lnTo>
                      <a:pt x="14344" y="8781"/>
                    </a:lnTo>
                    <a:lnTo>
                      <a:pt x="14624" y="9101"/>
                    </a:lnTo>
                    <a:lnTo>
                      <a:pt x="14764" y="8845"/>
                    </a:lnTo>
                    <a:lnTo>
                      <a:pt x="14820" y="8204"/>
                    </a:lnTo>
                    <a:lnTo>
                      <a:pt x="14960" y="8012"/>
                    </a:lnTo>
                    <a:lnTo>
                      <a:pt x="15465" y="9101"/>
                    </a:lnTo>
                    <a:lnTo>
                      <a:pt x="16277" y="9935"/>
                    </a:lnTo>
                    <a:lnTo>
                      <a:pt x="16529" y="11024"/>
                    </a:lnTo>
                    <a:lnTo>
                      <a:pt x="16837" y="11345"/>
                    </a:lnTo>
                    <a:lnTo>
                      <a:pt x="17258" y="11345"/>
                    </a:lnTo>
                    <a:lnTo>
                      <a:pt x="18154" y="14037"/>
                    </a:lnTo>
                    <a:lnTo>
                      <a:pt x="19023" y="14229"/>
                    </a:lnTo>
                    <a:lnTo>
                      <a:pt x="19555" y="15319"/>
                    </a:lnTo>
                    <a:lnTo>
                      <a:pt x="19807" y="16088"/>
                    </a:lnTo>
                    <a:lnTo>
                      <a:pt x="19863" y="15511"/>
                    </a:lnTo>
                    <a:lnTo>
                      <a:pt x="19807" y="14870"/>
                    </a:lnTo>
                    <a:lnTo>
                      <a:pt x="20003" y="14678"/>
                    </a:lnTo>
                    <a:lnTo>
                      <a:pt x="20199" y="14678"/>
                    </a:lnTo>
                    <a:lnTo>
                      <a:pt x="20591" y="15639"/>
                    </a:lnTo>
                    <a:lnTo>
                      <a:pt x="21068" y="16601"/>
                    </a:lnTo>
                    <a:lnTo>
                      <a:pt x="21460" y="16536"/>
                    </a:lnTo>
                    <a:lnTo>
                      <a:pt x="21460" y="15319"/>
                    </a:lnTo>
                    <a:lnTo>
                      <a:pt x="21600" y="14806"/>
                    </a:lnTo>
                    <a:lnTo>
                      <a:pt x="21516" y="14357"/>
                    </a:lnTo>
                    <a:lnTo>
                      <a:pt x="21208" y="13909"/>
                    </a:lnTo>
                    <a:lnTo>
                      <a:pt x="20984" y="13268"/>
                    </a:lnTo>
                    <a:lnTo>
                      <a:pt x="20451" y="13139"/>
                    </a:lnTo>
                    <a:lnTo>
                      <a:pt x="20255" y="12434"/>
                    </a:lnTo>
                    <a:lnTo>
                      <a:pt x="20199" y="11537"/>
                    </a:lnTo>
                    <a:lnTo>
                      <a:pt x="19947" y="10768"/>
                    </a:lnTo>
                    <a:lnTo>
                      <a:pt x="19499" y="10576"/>
                    </a:lnTo>
                    <a:lnTo>
                      <a:pt x="18967" y="8781"/>
                    </a:lnTo>
                    <a:lnTo>
                      <a:pt x="18686" y="7435"/>
                    </a:lnTo>
                    <a:lnTo>
                      <a:pt x="18238" y="6922"/>
                    </a:lnTo>
                    <a:lnTo>
                      <a:pt x="17790" y="6474"/>
                    </a:lnTo>
                    <a:lnTo>
                      <a:pt x="17061" y="6602"/>
                    </a:lnTo>
                    <a:lnTo>
                      <a:pt x="16669" y="5512"/>
                    </a:lnTo>
                    <a:lnTo>
                      <a:pt x="16781" y="3589"/>
                    </a:lnTo>
                    <a:lnTo>
                      <a:pt x="16277" y="2820"/>
                    </a:lnTo>
                    <a:lnTo>
                      <a:pt x="15717" y="3333"/>
                    </a:lnTo>
                    <a:lnTo>
                      <a:pt x="15156" y="3141"/>
                    </a:lnTo>
                    <a:lnTo>
                      <a:pt x="14764" y="2500"/>
                    </a:lnTo>
                    <a:lnTo>
                      <a:pt x="14344" y="2628"/>
                    </a:lnTo>
                    <a:lnTo>
                      <a:pt x="14148" y="2948"/>
                    </a:lnTo>
                    <a:lnTo>
                      <a:pt x="13812" y="2948"/>
                    </a:lnTo>
                    <a:lnTo>
                      <a:pt x="13223" y="1987"/>
                    </a:lnTo>
                    <a:lnTo>
                      <a:pt x="12971" y="577"/>
                    </a:lnTo>
                    <a:lnTo>
                      <a:pt x="12635" y="128"/>
                    </a:lnTo>
                    <a:lnTo>
                      <a:pt x="12103" y="0"/>
                    </a:lnTo>
                    <a:lnTo>
                      <a:pt x="11907" y="256"/>
                    </a:lnTo>
                    <a:lnTo>
                      <a:pt x="11711" y="1218"/>
                    </a:lnTo>
                    <a:lnTo>
                      <a:pt x="11066" y="2948"/>
                    </a:lnTo>
                    <a:lnTo>
                      <a:pt x="10814" y="2948"/>
                    </a:lnTo>
                    <a:lnTo>
                      <a:pt x="10422" y="2051"/>
                    </a:lnTo>
                    <a:lnTo>
                      <a:pt x="9833" y="2051"/>
                    </a:lnTo>
                    <a:lnTo>
                      <a:pt x="9273" y="2628"/>
                    </a:lnTo>
                    <a:lnTo>
                      <a:pt x="8629" y="3269"/>
                    </a:lnTo>
                    <a:lnTo>
                      <a:pt x="7984" y="3141"/>
                    </a:lnTo>
                    <a:lnTo>
                      <a:pt x="7508" y="3782"/>
                    </a:lnTo>
                    <a:lnTo>
                      <a:pt x="7256" y="3782"/>
                    </a:lnTo>
                    <a:lnTo>
                      <a:pt x="6780" y="2500"/>
                    </a:lnTo>
                    <a:lnTo>
                      <a:pt x="6332" y="3782"/>
                    </a:lnTo>
                    <a:lnTo>
                      <a:pt x="6051" y="4871"/>
                    </a:lnTo>
                    <a:lnTo>
                      <a:pt x="5799" y="5320"/>
                    </a:lnTo>
                    <a:lnTo>
                      <a:pt x="5351" y="6794"/>
                    </a:lnTo>
                    <a:lnTo>
                      <a:pt x="4959" y="7243"/>
                    </a:lnTo>
                    <a:lnTo>
                      <a:pt x="5071" y="8204"/>
                    </a:lnTo>
                    <a:lnTo>
                      <a:pt x="4819" y="9166"/>
                    </a:lnTo>
                    <a:lnTo>
                      <a:pt x="4735" y="10063"/>
                    </a:lnTo>
                    <a:lnTo>
                      <a:pt x="4819" y="12114"/>
                    </a:lnTo>
                    <a:lnTo>
                      <a:pt x="4482" y="12755"/>
                    </a:lnTo>
                    <a:lnTo>
                      <a:pt x="4230" y="12627"/>
                    </a:lnTo>
                    <a:lnTo>
                      <a:pt x="3950" y="12819"/>
                    </a:lnTo>
                    <a:lnTo>
                      <a:pt x="3558" y="13268"/>
                    </a:lnTo>
                    <a:lnTo>
                      <a:pt x="3054" y="13524"/>
                    </a:lnTo>
                    <a:lnTo>
                      <a:pt x="2774" y="13139"/>
                    </a:lnTo>
                    <a:lnTo>
                      <a:pt x="1933" y="13845"/>
                    </a:lnTo>
                    <a:lnTo>
                      <a:pt x="2045" y="14165"/>
                    </a:lnTo>
                    <a:lnTo>
                      <a:pt x="2073" y="14806"/>
                    </a:lnTo>
                    <a:lnTo>
                      <a:pt x="1933" y="15191"/>
                    </a:lnTo>
                    <a:lnTo>
                      <a:pt x="1457" y="15191"/>
                    </a:lnTo>
                    <a:lnTo>
                      <a:pt x="1513" y="15767"/>
                    </a:lnTo>
                    <a:lnTo>
                      <a:pt x="1121" y="16729"/>
                    </a:lnTo>
                    <a:lnTo>
                      <a:pt x="672" y="17049"/>
                    </a:lnTo>
                    <a:lnTo>
                      <a:pt x="560" y="18459"/>
                    </a:lnTo>
                    <a:lnTo>
                      <a:pt x="0" y="18780"/>
                    </a:lnTo>
                    <a:lnTo>
                      <a:pt x="84" y="20382"/>
                    </a:lnTo>
                    <a:lnTo>
                      <a:pt x="364" y="21472"/>
                    </a:lnTo>
                    <a:lnTo>
                      <a:pt x="868" y="21280"/>
                    </a:lnTo>
                    <a:lnTo>
                      <a:pt x="1009" y="21600"/>
                    </a:lnTo>
                    <a:lnTo>
                      <a:pt x="1205" y="21600"/>
                    </a:lnTo>
                    <a:lnTo>
                      <a:pt x="1597" y="21344"/>
                    </a:lnTo>
                    <a:lnTo>
                      <a:pt x="2185" y="21280"/>
                    </a:lnTo>
                    <a:lnTo>
                      <a:pt x="3054" y="20254"/>
                    </a:lnTo>
                    <a:lnTo>
                      <a:pt x="3390" y="20254"/>
                    </a:lnTo>
                    <a:lnTo>
                      <a:pt x="3894" y="20062"/>
                    </a:lnTo>
                    <a:lnTo>
                      <a:pt x="5071" y="18331"/>
                    </a:lnTo>
                    <a:lnTo>
                      <a:pt x="5603" y="16857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50" name="Freeform 36"/>
              <p:cNvSpPr/>
              <p:nvPr/>
            </p:nvSpPr>
            <p:spPr>
              <a:xfrm>
                <a:off x="152588" y="43700"/>
                <a:ext cx="227840" cy="1827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4" y="11957"/>
                    </a:moveTo>
                    <a:lnTo>
                      <a:pt x="1742" y="12315"/>
                    </a:lnTo>
                    <a:lnTo>
                      <a:pt x="2050" y="12756"/>
                    </a:lnTo>
                    <a:lnTo>
                      <a:pt x="2178" y="13803"/>
                    </a:lnTo>
                    <a:lnTo>
                      <a:pt x="1742" y="13996"/>
                    </a:lnTo>
                    <a:lnTo>
                      <a:pt x="1512" y="14216"/>
                    </a:lnTo>
                    <a:lnTo>
                      <a:pt x="1512" y="14767"/>
                    </a:lnTo>
                    <a:lnTo>
                      <a:pt x="1281" y="14933"/>
                    </a:lnTo>
                    <a:lnTo>
                      <a:pt x="1025" y="14933"/>
                    </a:lnTo>
                    <a:lnTo>
                      <a:pt x="794" y="14271"/>
                    </a:lnTo>
                    <a:lnTo>
                      <a:pt x="179" y="14051"/>
                    </a:lnTo>
                    <a:lnTo>
                      <a:pt x="231" y="14685"/>
                    </a:lnTo>
                    <a:lnTo>
                      <a:pt x="51" y="15208"/>
                    </a:lnTo>
                    <a:lnTo>
                      <a:pt x="0" y="15649"/>
                    </a:lnTo>
                    <a:lnTo>
                      <a:pt x="77" y="16365"/>
                    </a:lnTo>
                    <a:lnTo>
                      <a:pt x="436" y="17330"/>
                    </a:lnTo>
                    <a:lnTo>
                      <a:pt x="743" y="17660"/>
                    </a:lnTo>
                    <a:lnTo>
                      <a:pt x="1204" y="17881"/>
                    </a:lnTo>
                    <a:lnTo>
                      <a:pt x="2178" y="17605"/>
                    </a:lnTo>
                    <a:lnTo>
                      <a:pt x="2639" y="17826"/>
                    </a:lnTo>
                    <a:lnTo>
                      <a:pt x="3075" y="18432"/>
                    </a:lnTo>
                    <a:lnTo>
                      <a:pt x="3331" y="19148"/>
                    </a:lnTo>
                    <a:lnTo>
                      <a:pt x="3613" y="19561"/>
                    </a:lnTo>
                    <a:lnTo>
                      <a:pt x="4561" y="20663"/>
                    </a:lnTo>
                    <a:lnTo>
                      <a:pt x="4715" y="21324"/>
                    </a:lnTo>
                    <a:lnTo>
                      <a:pt x="5535" y="21600"/>
                    </a:lnTo>
                    <a:lnTo>
                      <a:pt x="5611" y="21352"/>
                    </a:lnTo>
                    <a:lnTo>
                      <a:pt x="5355" y="20470"/>
                    </a:lnTo>
                    <a:lnTo>
                      <a:pt x="5483" y="20250"/>
                    </a:lnTo>
                    <a:lnTo>
                      <a:pt x="6073" y="19837"/>
                    </a:lnTo>
                    <a:lnTo>
                      <a:pt x="5765" y="18983"/>
                    </a:lnTo>
                    <a:lnTo>
                      <a:pt x="5765" y="18569"/>
                    </a:lnTo>
                    <a:lnTo>
                      <a:pt x="5944" y="18156"/>
                    </a:lnTo>
                    <a:lnTo>
                      <a:pt x="6636" y="17522"/>
                    </a:lnTo>
                    <a:lnTo>
                      <a:pt x="6995" y="17385"/>
                    </a:lnTo>
                    <a:lnTo>
                      <a:pt x="7584" y="17385"/>
                    </a:lnTo>
                    <a:lnTo>
                      <a:pt x="7661" y="16806"/>
                    </a:lnTo>
                    <a:lnTo>
                      <a:pt x="8122" y="16999"/>
                    </a:lnTo>
                    <a:lnTo>
                      <a:pt x="8430" y="16861"/>
                    </a:lnTo>
                    <a:lnTo>
                      <a:pt x="8712" y="17109"/>
                    </a:lnTo>
                    <a:lnTo>
                      <a:pt x="8609" y="17467"/>
                    </a:lnTo>
                    <a:lnTo>
                      <a:pt x="9045" y="17522"/>
                    </a:lnTo>
                    <a:lnTo>
                      <a:pt x="9378" y="17247"/>
                    </a:lnTo>
                    <a:lnTo>
                      <a:pt x="9814" y="17743"/>
                    </a:lnTo>
                    <a:lnTo>
                      <a:pt x="10044" y="17522"/>
                    </a:lnTo>
                    <a:lnTo>
                      <a:pt x="10428" y="17550"/>
                    </a:lnTo>
                    <a:lnTo>
                      <a:pt x="10352" y="16944"/>
                    </a:lnTo>
                    <a:lnTo>
                      <a:pt x="10787" y="17192"/>
                    </a:lnTo>
                    <a:lnTo>
                      <a:pt x="11248" y="17109"/>
                    </a:lnTo>
                    <a:lnTo>
                      <a:pt x="11505" y="17936"/>
                    </a:lnTo>
                    <a:lnTo>
                      <a:pt x="11863" y="18156"/>
                    </a:lnTo>
                    <a:lnTo>
                      <a:pt x="12811" y="18156"/>
                    </a:lnTo>
                    <a:lnTo>
                      <a:pt x="13606" y="18900"/>
                    </a:lnTo>
                    <a:lnTo>
                      <a:pt x="14272" y="18983"/>
                    </a:lnTo>
                    <a:lnTo>
                      <a:pt x="14374" y="19176"/>
                    </a:lnTo>
                    <a:lnTo>
                      <a:pt x="14784" y="19313"/>
                    </a:lnTo>
                    <a:lnTo>
                      <a:pt x="15809" y="19589"/>
                    </a:lnTo>
                    <a:lnTo>
                      <a:pt x="16322" y="18817"/>
                    </a:lnTo>
                    <a:lnTo>
                      <a:pt x="16604" y="18680"/>
                    </a:lnTo>
                    <a:lnTo>
                      <a:pt x="16783" y="18707"/>
                    </a:lnTo>
                    <a:lnTo>
                      <a:pt x="17014" y="19038"/>
                    </a:lnTo>
                    <a:lnTo>
                      <a:pt x="17500" y="19038"/>
                    </a:lnTo>
                    <a:lnTo>
                      <a:pt x="17680" y="19368"/>
                    </a:lnTo>
                    <a:lnTo>
                      <a:pt x="19140" y="18983"/>
                    </a:lnTo>
                    <a:lnTo>
                      <a:pt x="19448" y="19093"/>
                    </a:lnTo>
                    <a:lnTo>
                      <a:pt x="19806" y="18983"/>
                    </a:lnTo>
                    <a:lnTo>
                      <a:pt x="20319" y="19148"/>
                    </a:lnTo>
                    <a:lnTo>
                      <a:pt x="20626" y="19093"/>
                    </a:lnTo>
                    <a:lnTo>
                      <a:pt x="21600" y="18762"/>
                    </a:lnTo>
                    <a:lnTo>
                      <a:pt x="20934" y="17881"/>
                    </a:lnTo>
                    <a:lnTo>
                      <a:pt x="20575" y="17743"/>
                    </a:lnTo>
                    <a:lnTo>
                      <a:pt x="20396" y="17385"/>
                    </a:lnTo>
                    <a:lnTo>
                      <a:pt x="19268" y="16999"/>
                    </a:lnTo>
                    <a:lnTo>
                      <a:pt x="19063" y="16641"/>
                    </a:lnTo>
                    <a:lnTo>
                      <a:pt x="18167" y="16586"/>
                    </a:lnTo>
                    <a:lnTo>
                      <a:pt x="17705" y="15621"/>
                    </a:lnTo>
                    <a:lnTo>
                      <a:pt x="17449" y="15236"/>
                    </a:lnTo>
                    <a:lnTo>
                      <a:pt x="16783" y="14630"/>
                    </a:lnTo>
                    <a:lnTo>
                      <a:pt x="16680" y="14354"/>
                    </a:lnTo>
                    <a:lnTo>
                      <a:pt x="16322" y="14079"/>
                    </a:lnTo>
                    <a:lnTo>
                      <a:pt x="16501" y="11434"/>
                    </a:lnTo>
                    <a:lnTo>
                      <a:pt x="16783" y="11268"/>
                    </a:lnTo>
                    <a:lnTo>
                      <a:pt x="17885" y="9505"/>
                    </a:lnTo>
                    <a:lnTo>
                      <a:pt x="17808" y="9092"/>
                    </a:lnTo>
                    <a:lnTo>
                      <a:pt x="17193" y="8816"/>
                    </a:lnTo>
                    <a:lnTo>
                      <a:pt x="16194" y="8982"/>
                    </a:lnTo>
                    <a:lnTo>
                      <a:pt x="15579" y="8844"/>
                    </a:lnTo>
                    <a:lnTo>
                      <a:pt x="15297" y="8486"/>
                    </a:lnTo>
                    <a:lnTo>
                      <a:pt x="15041" y="7604"/>
                    </a:lnTo>
                    <a:lnTo>
                      <a:pt x="14989" y="6309"/>
                    </a:lnTo>
                    <a:lnTo>
                      <a:pt x="15809" y="5014"/>
                    </a:lnTo>
                    <a:lnTo>
                      <a:pt x="15989" y="4491"/>
                    </a:lnTo>
                    <a:lnTo>
                      <a:pt x="15758" y="3747"/>
                    </a:lnTo>
                    <a:lnTo>
                      <a:pt x="15886" y="3168"/>
                    </a:lnTo>
                    <a:lnTo>
                      <a:pt x="15758" y="2838"/>
                    </a:lnTo>
                    <a:lnTo>
                      <a:pt x="16245" y="2094"/>
                    </a:lnTo>
                    <a:lnTo>
                      <a:pt x="16117" y="1681"/>
                    </a:lnTo>
                    <a:lnTo>
                      <a:pt x="15579" y="1295"/>
                    </a:lnTo>
                    <a:lnTo>
                      <a:pt x="15041" y="937"/>
                    </a:lnTo>
                    <a:lnTo>
                      <a:pt x="14426" y="992"/>
                    </a:lnTo>
                    <a:lnTo>
                      <a:pt x="13785" y="937"/>
                    </a:lnTo>
                    <a:lnTo>
                      <a:pt x="13554" y="193"/>
                    </a:lnTo>
                    <a:lnTo>
                      <a:pt x="13119" y="0"/>
                    </a:lnTo>
                    <a:lnTo>
                      <a:pt x="12581" y="55"/>
                    </a:lnTo>
                    <a:lnTo>
                      <a:pt x="12171" y="413"/>
                    </a:lnTo>
                    <a:lnTo>
                      <a:pt x="12043" y="744"/>
                    </a:lnTo>
                    <a:lnTo>
                      <a:pt x="12171" y="1074"/>
                    </a:lnTo>
                    <a:lnTo>
                      <a:pt x="11915" y="1846"/>
                    </a:lnTo>
                    <a:lnTo>
                      <a:pt x="12683" y="2149"/>
                    </a:lnTo>
                    <a:lnTo>
                      <a:pt x="12888" y="2562"/>
                    </a:lnTo>
                    <a:lnTo>
                      <a:pt x="12504" y="3003"/>
                    </a:lnTo>
                    <a:lnTo>
                      <a:pt x="12760" y="3582"/>
                    </a:lnTo>
                    <a:lnTo>
                      <a:pt x="12811" y="4188"/>
                    </a:lnTo>
                    <a:lnTo>
                      <a:pt x="12453" y="4463"/>
                    </a:lnTo>
                    <a:lnTo>
                      <a:pt x="11991" y="4408"/>
                    </a:lnTo>
                    <a:lnTo>
                      <a:pt x="11786" y="3995"/>
                    </a:lnTo>
                    <a:lnTo>
                      <a:pt x="11863" y="3609"/>
                    </a:lnTo>
                    <a:lnTo>
                      <a:pt x="11786" y="3306"/>
                    </a:lnTo>
                    <a:lnTo>
                      <a:pt x="11428" y="2976"/>
                    </a:lnTo>
                    <a:lnTo>
                      <a:pt x="11607" y="2562"/>
                    </a:lnTo>
                    <a:lnTo>
                      <a:pt x="11325" y="2424"/>
                    </a:lnTo>
                    <a:lnTo>
                      <a:pt x="10941" y="2590"/>
                    </a:lnTo>
                    <a:lnTo>
                      <a:pt x="9942" y="2590"/>
                    </a:lnTo>
                    <a:lnTo>
                      <a:pt x="9685" y="2865"/>
                    </a:lnTo>
                    <a:lnTo>
                      <a:pt x="9634" y="3389"/>
                    </a:lnTo>
                    <a:lnTo>
                      <a:pt x="8609" y="3582"/>
                    </a:lnTo>
                    <a:lnTo>
                      <a:pt x="8302" y="3471"/>
                    </a:lnTo>
                    <a:lnTo>
                      <a:pt x="7405" y="2369"/>
                    </a:lnTo>
                    <a:lnTo>
                      <a:pt x="7507" y="1846"/>
                    </a:lnTo>
                    <a:lnTo>
                      <a:pt x="7533" y="1433"/>
                    </a:lnTo>
                    <a:lnTo>
                      <a:pt x="7277" y="1212"/>
                    </a:lnTo>
                    <a:lnTo>
                      <a:pt x="6867" y="1267"/>
                    </a:lnTo>
                    <a:lnTo>
                      <a:pt x="6278" y="1433"/>
                    </a:lnTo>
                    <a:lnTo>
                      <a:pt x="6021" y="1818"/>
                    </a:lnTo>
                    <a:lnTo>
                      <a:pt x="5944" y="2232"/>
                    </a:lnTo>
                    <a:lnTo>
                      <a:pt x="6021" y="2865"/>
                    </a:lnTo>
                    <a:lnTo>
                      <a:pt x="6252" y="3582"/>
                    </a:lnTo>
                    <a:lnTo>
                      <a:pt x="6073" y="4215"/>
                    </a:lnTo>
                    <a:lnTo>
                      <a:pt x="5611" y="4821"/>
                    </a:lnTo>
                    <a:lnTo>
                      <a:pt x="5227" y="5345"/>
                    </a:lnTo>
                    <a:lnTo>
                      <a:pt x="4100" y="6447"/>
                    </a:lnTo>
                    <a:lnTo>
                      <a:pt x="4023" y="6778"/>
                    </a:lnTo>
                    <a:lnTo>
                      <a:pt x="4279" y="7742"/>
                    </a:lnTo>
                    <a:lnTo>
                      <a:pt x="4202" y="8155"/>
                    </a:lnTo>
                    <a:lnTo>
                      <a:pt x="4279" y="8568"/>
                    </a:lnTo>
                    <a:lnTo>
                      <a:pt x="4100" y="9037"/>
                    </a:lnTo>
                    <a:lnTo>
                      <a:pt x="3843" y="9092"/>
                    </a:lnTo>
                    <a:lnTo>
                      <a:pt x="3254" y="8706"/>
                    </a:lnTo>
                    <a:lnTo>
                      <a:pt x="3613" y="8238"/>
                    </a:lnTo>
                    <a:lnTo>
                      <a:pt x="3510" y="7824"/>
                    </a:lnTo>
                    <a:lnTo>
                      <a:pt x="2409" y="6778"/>
                    </a:lnTo>
                    <a:lnTo>
                      <a:pt x="2947" y="6061"/>
                    </a:lnTo>
                    <a:lnTo>
                      <a:pt x="2844" y="5703"/>
                    </a:lnTo>
                    <a:lnTo>
                      <a:pt x="2460" y="5510"/>
                    </a:lnTo>
                    <a:lnTo>
                      <a:pt x="1819" y="5620"/>
                    </a:lnTo>
                    <a:lnTo>
                      <a:pt x="1999" y="5923"/>
                    </a:lnTo>
                    <a:lnTo>
                      <a:pt x="1384" y="7191"/>
                    </a:lnTo>
                    <a:lnTo>
                      <a:pt x="743" y="7742"/>
                    </a:lnTo>
                    <a:lnTo>
                      <a:pt x="717" y="8293"/>
                    </a:lnTo>
                    <a:lnTo>
                      <a:pt x="436" y="8816"/>
                    </a:lnTo>
                    <a:lnTo>
                      <a:pt x="717" y="9836"/>
                    </a:lnTo>
                    <a:lnTo>
                      <a:pt x="1025" y="10332"/>
                    </a:lnTo>
                    <a:lnTo>
                      <a:pt x="1076" y="10938"/>
                    </a:lnTo>
                    <a:lnTo>
                      <a:pt x="1384" y="11957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51" name="Freeform 37"/>
              <p:cNvSpPr/>
              <p:nvPr/>
            </p:nvSpPr>
            <p:spPr>
              <a:xfrm>
                <a:off x="200316" y="186157"/>
                <a:ext cx="294728" cy="130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0" y="9346"/>
                    </a:moveTo>
                    <a:lnTo>
                      <a:pt x="1681" y="10509"/>
                    </a:lnTo>
                    <a:lnTo>
                      <a:pt x="1958" y="11168"/>
                    </a:lnTo>
                    <a:lnTo>
                      <a:pt x="2473" y="11091"/>
                    </a:lnTo>
                    <a:lnTo>
                      <a:pt x="2789" y="11362"/>
                    </a:lnTo>
                    <a:lnTo>
                      <a:pt x="3105" y="11673"/>
                    </a:lnTo>
                    <a:lnTo>
                      <a:pt x="3481" y="10975"/>
                    </a:lnTo>
                    <a:lnTo>
                      <a:pt x="3818" y="10587"/>
                    </a:lnTo>
                    <a:lnTo>
                      <a:pt x="4134" y="10393"/>
                    </a:lnTo>
                    <a:lnTo>
                      <a:pt x="4688" y="10509"/>
                    </a:lnTo>
                    <a:lnTo>
                      <a:pt x="4925" y="10781"/>
                    </a:lnTo>
                    <a:lnTo>
                      <a:pt x="5143" y="11440"/>
                    </a:lnTo>
                    <a:lnTo>
                      <a:pt x="5341" y="11634"/>
                    </a:lnTo>
                    <a:lnTo>
                      <a:pt x="5618" y="11673"/>
                    </a:lnTo>
                    <a:lnTo>
                      <a:pt x="5934" y="12138"/>
                    </a:lnTo>
                    <a:lnTo>
                      <a:pt x="6349" y="12681"/>
                    </a:lnTo>
                    <a:lnTo>
                      <a:pt x="6646" y="12875"/>
                    </a:lnTo>
                    <a:lnTo>
                      <a:pt x="7279" y="13107"/>
                    </a:lnTo>
                    <a:lnTo>
                      <a:pt x="7516" y="13379"/>
                    </a:lnTo>
                    <a:lnTo>
                      <a:pt x="7793" y="14116"/>
                    </a:lnTo>
                    <a:lnTo>
                      <a:pt x="8070" y="14814"/>
                    </a:lnTo>
                    <a:lnTo>
                      <a:pt x="8347" y="15008"/>
                    </a:lnTo>
                    <a:lnTo>
                      <a:pt x="8822" y="15201"/>
                    </a:lnTo>
                    <a:lnTo>
                      <a:pt x="9138" y="15201"/>
                    </a:lnTo>
                    <a:lnTo>
                      <a:pt x="9514" y="15783"/>
                    </a:lnTo>
                    <a:lnTo>
                      <a:pt x="9851" y="16714"/>
                    </a:lnTo>
                    <a:lnTo>
                      <a:pt x="10404" y="16442"/>
                    </a:lnTo>
                    <a:lnTo>
                      <a:pt x="10820" y="16714"/>
                    </a:lnTo>
                    <a:lnTo>
                      <a:pt x="11176" y="16636"/>
                    </a:lnTo>
                    <a:lnTo>
                      <a:pt x="11374" y="16520"/>
                    </a:lnTo>
                    <a:lnTo>
                      <a:pt x="11690" y="16636"/>
                    </a:lnTo>
                    <a:lnTo>
                      <a:pt x="11967" y="16326"/>
                    </a:lnTo>
                    <a:lnTo>
                      <a:pt x="12026" y="15783"/>
                    </a:lnTo>
                    <a:lnTo>
                      <a:pt x="12264" y="15473"/>
                    </a:lnTo>
                    <a:lnTo>
                      <a:pt x="12640" y="15085"/>
                    </a:lnTo>
                    <a:lnTo>
                      <a:pt x="13035" y="14891"/>
                    </a:lnTo>
                    <a:lnTo>
                      <a:pt x="13589" y="15473"/>
                    </a:lnTo>
                    <a:lnTo>
                      <a:pt x="13747" y="16055"/>
                    </a:lnTo>
                    <a:lnTo>
                      <a:pt x="13985" y="16714"/>
                    </a:lnTo>
                    <a:lnTo>
                      <a:pt x="14262" y="16791"/>
                    </a:lnTo>
                    <a:lnTo>
                      <a:pt x="14756" y="16791"/>
                    </a:lnTo>
                    <a:lnTo>
                      <a:pt x="14677" y="17567"/>
                    </a:lnTo>
                    <a:lnTo>
                      <a:pt x="14716" y="18149"/>
                    </a:lnTo>
                    <a:lnTo>
                      <a:pt x="14815" y="18808"/>
                    </a:lnTo>
                    <a:lnTo>
                      <a:pt x="15270" y="19894"/>
                    </a:lnTo>
                    <a:lnTo>
                      <a:pt x="15646" y="20243"/>
                    </a:lnTo>
                    <a:lnTo>
                      <a:pt x="16101" y="20863"/>
                    </a:lnTo>
                    <a:lnTo>
                      <a:pt x="16655" y="21329"/>
                    </a:lnTo>
                    <a:lnTo>
                      <a:pt x="17743" y="21600"/>
                    </a:lnTo>
                    <a:lnTo>
                      <a:pt x="17862" y="21057"/>
                    </a:lnTo>
                    <a:lnTo>
                      <a:pt x="18119" y="20631"/>
                    </a:lnTo>
                    <a:lnTo>
                      <a:pt x="18475" y="19622"/>
                    </a:lnTo>
                    <a:lnTo>
                      <a:pt x="18989" y="19390"/>
                    </a:lnTo>
                    <a:lnTo>
                      <a:pt x="19464" y="18808"/>
                    </a:lnTo>
                    <a:lnTo>
                      <a:pt x="20136" y="19041"/>
                    </a:lnTo>
                    <a:lnTo>
                      <a:pt x="20235" y="19312"/>
                    </a:lnTo>
                    <a:lnTo>
                      <a:pt x="20334" y="20088"/>
                    </a:lnTo>
                    <a:lnTo>
                      <a:pt x="20789" y="20437"/>
                    </a:lnTo>
                    <a:lnTo>
                      <a:pt x="20927" y="20747"/>
                    </a:lnTo>
                    <a:lnTo>
                      <a:pt x="21125" y="20863"/>
                    </a:lnTo>
                    <a:lnTo>
                      <a:pt x="21264" y="20631"/>
                    </a:lnTo>
                    <a:lnTo>
                      <a:pt x="21600" y="18653"/>
                    </a:lnTo>
                    <a:lnTo>
                      <a:pt x="20987" y="18071"/>
                    </a:lnTo>
                    <a:lnTo>
                      <a:pt x="19582" y="15744"/>
                    </a:lnTo>
                    <a:lnTo>
                      <a:pt x="19266" y="14930"/>
                    </a:lnTo>
                    <a:lnTo>
                      <a:pt x="18752" y="12991"/>
                    </a:lnTo>
                    <a:lnTo>
                      <a:pt x="18653" y="12060"/>
                    </a:lnTo>
                    <a:lnTo>
                      <a:pt x="18613" y="11285"/>
                    </a:lnTo>
                    <a:lnTo>
                      <a:pt x="18475" y="10897"/>
                    </a:lnTo>
                    <a:lnTo>
                      <a:pt x="18376" y="10393"/>
                    </a:lnTo>
                    <a:lnTo>
                      <a:pt x="18534" y="9191"/>
                    </a:lnTo>
                    <a:lnTo>
                      <a:pt x="18514" y="8764"/>
                    </a:lnTo>
                    <a:lnTo>
                      <a:pt x="18336" y="8376"/>
                    </a:lnTo>
                    <a:lnTo>
                      <a:pt x="18158" y="7795"/>
                    </a:lnTo>
                    <a:lnTo>
                      <a:pt x="18119" y="7174"/>
                    </a:lnTo>
                    <a:lnTo>
                      <a:pt x="18059" y="6554"/>
                    </a:lnTo>
                    <a:lnTo>
                      <a:pt x="18237" y="6399"/>
                    </a:lnTo>
                    <a:lnTo>
                      <a:pt x="18297" y="5545"/>
                    </a:lnTo>
                    <a:lnTo>
                      <a:pt x="18237" y="5119"/>
                    </a:lnTo>
                    <a:lnTo>
                      <a:pt x="18890" y="5158"/>
                    </a:lnTo>
                    <a:lnTo>
                      <a:pt x="18752" y="4692"/>
                    </a:lnTo>
                    <a:lnTo>
                      <a:pt x="18712" y="3878"/>
                    </a:lnTo>
                    <a:lnTo>
                      <a:pt x="18514" y="3490"/>
                    </a:lnTo>
                    <a:lnTo>
                      <a:pt x="18297" y="3296"/>
                    </a:lnTo>
                    <a:lnTo>
                      <a:pt x="18000" y="3141"/>
                    </a:lnTo>
                    <a:lnTo>
                      <a:pt x="17644" y="2831"/>
                    </a:lnTo>
                    <a:lnTo>
                      <a:pt x="16259" y="2753"/>
                    </a:lnTo>
                    <a:lnTo>
                      <a:pt x="15884" y="2870"/>
                    </a:lnTo>
                    <a:lnTo>
                      <a:pt x="15587" y="3141"/>
                    </a:lnTo>
                    <a:lnTo>
                      <a:pt x="15231" y="3684"/>
                    </a:lnTo>
                    <a:lnTo>
                      <a:pt x="14538" y="3994"/>
                    </a:lnTo>
                    <a:lnTo>
                      <a:pt x="14024" y="3413"/>
                    </a:lnTo>
                    <a:lnTo>
                      <a:pt x="13233" y="2753"/>
                    </a:lnTo>
                    <a:lnTo>
                      <a:pt x="12481" y="3219"/>
                    </a:lnTo>
                    <a:lnTo>
                      <a:pt x="12244" y="3296"/>
                    </a:lnTo>
                    <a:lnTo>
                      <a:pt x="11848" y="3064"/>
                    </a:lnTo>
                    <a:lnTo>
                      <a:pt x="11571" y="3219"/>
                    </a:lnTo>
                    <a:lnTo>
                      <a:pt x="11334" y="3064"/>
                    </a:lnTo>
                    <a:lnTo>
                      <a:pt x="10207" y="3606"/>
                    </a:lnTo>
                    <a:lnTo>
                      <a:pt x="10068" y="3141"/>
                    </a:lnTo>
                    <a:lnTo>
                      <a:pt x="9692" y="3141"/>
                    </a:lnTo>
                    <a:lnTo>
                      <a:pt x="9514" y="2676"/>
                    </a:lnTo>
                    <a:lnTo>
                      <a:pt x="9376" y="2637"/>
                    </a:lnTo>
                    <a:lnTo>
                      <a:pt x="9158" y="2831"/>
                    </a:lnTo>
                    <a:lnTo>
                      <a:pt x="8763" y="3917"/>
                    </a:lnTo>
                    <a:lnTo>
                      <a:pt x="7971" y="3529"/>
                    </a:lnTo>
                    <a:lnTo>
                      <a:pt x="7655" y="3335"/>
                    </a:lnTo>
                    <a:lnTo>
                      <a:pt x="7576" y="3064"/>
                    </a:lnTo>
                    <a:lnTo>
                      <a:pt x="7062" y="2947"/>
                    </a:lnTo>
                    <a:lnTo>
                      <a:pt x="6448" y="1900"/>
                    </a:lnTo>
                    <a:lnTo>
                      <a:pt x="5716" y="1900"/>
                    </a:lnTo>
                    <a:lnTo>
                      <a:pt x="5440" y="1590"/>
                    </a:lnTo>
                    <a:lnTo>
                      <a:pt x="5242" y="427"/>
                    </a:lnTo>
                    <a:lnTo>
                      <a:pt x="4886" y="543"/>
                    </a:lnTo>
                    <a:lnTo>
                      <a:pt x="4549" y="194"/>
                    </a:lnTo>
                    <a:lnTo>
                      <a:pt x="4609" y="1047"/>
                    </a:lnTo>
                    <a:lnTo>
                      <a:pt x="4312" y="1008"/>
                    </a:lnTo>
                    <a:lnTo>
                      <a:pt x="4134" y="1318"/>
                    </a:lnTo>
                    <a:lnTo>
                      <a:pt x="3798" y="620"/>
                    </a:lnTo>
                    <a:lnTo>
                      <a:pt x="3541" y="1008"/>
                    </a:lnTo>
                    <a:lnTo>
                      <a:pt x="3204" y="931"/>
                    </a:lnTo>
                    <a:lnTo>
                      <a:pt x="3284" y="427"/>
                    </a:lnTo>
                    <a:lnTo>
                      <a:pt x="3066" y="78"/>
                    </a:lnTo>
                    <a:lnTo>
                      <a:pt x="2829" y="271"/>
                    </a:lnTo>
                    <a:lnTo>
                      <a:pt x="2473" y="0"/>
                    </a:lnTo>
                    <a:lnTo>
                      <a:pt x="2413" y="814"/>
                    </a:lnTo>
                    <a:lnTo>
                      <a:pt x="1958" y="814"/>
                    </a:lnTo>
                    <a:lnTo>
                      <a:pt x="1681" y="1008"/>
                    </a:lnTo>
                    <a:lnTo>
                      <a:pt x="1147" y="1900"/>
                    </a:lnTo>
                    <a:lnTo>
                      <a:pt x="1009" y="2482"/>
                    </a:lnTo>
                    <a:lnTo>
                      <a:pt x="1009" y="3064"/>
                    </a:lnTo>
                    <a:lnTo>
                      <a:pt x="1246" y="4266"/>
                    </a:lnTo>
                    <a:lnTo>
                      <a:pt x="791" y="4847"/>
                    </a:lnTo>
                    <a:lnTo>
                      <a:pt x="692" y="5158"/>
                    </a:lnTo>
                    <a:lnTo>
                      <a:pt x="890" y="6399"/>
                    </a:lnTo>
                    <a:lnTo>
                      <a:pt x="831" y="6748"/>
                    </a:lnTo>
                    <a:lnTo>
                      <a:pt x="198" y="6360"/>
                    </a:lnTo>
                    <a:lnTo>
                      <a:pt x="198" y="6786"/>
                    </a:lnTo>
                    <a:lnTo>
                      <a:pt x="0" y="7911"/>
                    </a:lnTo>
                    <a:lnTo>
                      <a:pt x="40" y="8764"/>
                    </a:lnTo>
                    <a:lnTo>
                      <a:pt x="336" y="8687"/>
                    </a:lnTo>
                    <a:lnTo>
                      <a:pt x="613" y="9074"/>
                    </a:lnTo>
                    <a:lnTo>
                      <a:pt x="1009" y="9191"/>
                    </a:lnTo>
                    <a:lnTo>
                      <a:pt x="1404" y="8880"/>
                    </a:lnTo>
                    <a:lnTo>
                      <a:pt x="1760" y="9346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52" name="Freeform 38"/>
              <p:cNvSpPr/>
              <p:nvPr/>
            </p:nvSpPr>
            <p:spPr>
              <a:xfrm>
                <a:off x="242469" y="248438"/>
                <a:ext cx="223659" cy="2012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64" y="1609"/>
                    </a:moveTo>
                    <a:lnTo>
                      <a:pt x="5498" y="1760"/>
                    </a:lnTo>
                    <a:lnTo>
                      <a:pt x="5810" y="1936"/>
                    </a:lnTo>
                    <a:lnTo>
                      <a:pt x="6175" y="2414"/>
                    </a:lnTo>
                    <a:lnTo>
                      <a:pt x="6540" y="2867"/>
                    </a:lnTo>
                    <a:lnTo>
                      <a:pt x="6905" y="2992"/>
                    </a:lnTo>
                    <a:lnTo>
                      <a:pt x="7530" y="3118"/>
                    </a:lnTo>
                    <a:lnTo>
                      <a:pt x="7947" y="3118"/>
                    </a:lnTo>
                    <a:lnTo>
                      <a:pt x="8442" y="3495"/>
                    </a:lnTo>
                    <a:lnTo>
                      <a:pt x="8885" y="4099"/>
                    </a:lnTo>
                    <a:lnTo>
                      <a:pt x="9614" y="3923"/>
                    </a:lnTo>
                    <a:lnTo>
                      <a:pt x="10162" y="4099"/>
                    </a:lnTo>
                    <a:lnTo>
                      <a:pt x="10631" y="4048"/>
                    </a:lnTo>
                    <a:lnTo>
                      <a:pt x="10891" y="3973"/>
                    </a:lnTo>
                    <a:lnTo>
                      <a:pt x="11308" y="4048"/>
                    </a:lnTo>
                    <a:lnTo>
                      <a:pt x="11673" y="3847"/>
                    </a:lnTo>
                    <a:lnTo>
                      <a:pt x="11751" y="3495"/>
                    </a:lnTo>
                    <a:lnTo>
                      <a:pt x="12064" y="3294"/>
                    </a:lnTo>
                    <a:lnTo>
                      <a:pt x="12559" y="3043"/>
                    </a:lnTo>
                    <a:lnTo>
                      <a:pt x="13080" y="2917"/>
                    </a:lnTo>
                    <a:lnTo>
                      <a:pt x="13809" y="3294"/>
                    </a:lnTo>
                    <a:lnTo>
                      <a:pt x="14018" y="3671"/>
                    </a:lnTo>
                    <a:lnTo>
                      <a:pt x="14331" y="4099"/>
                    </a:lnTo>
                    <a:lnTo>
                      <a:pt x="14695" y="4149"/>
                    </a:lnTo>
                    <a:lnTo>
                      <a:pt x="15347" y="4149"/>
                    </a:lnTo>
                    <a:lnTo>
                      <a:pt x="15242" y="4652"/>
                    </a:lnTo>
                    <a:lnTo>
                      <a:pt x="15295" y="5029"/>
                    </a:lnTo>
                    <a:lnTo>
                      <a:pt x="15425" y="5457"/>
                    </a:lnTo>
                    <a:lnTo>
                      <a:pt x="16024" y="6161"/>
                    </a:lnTo>
                    <a:lnTo>
                      <a:pt x="16519" y="6387"/>
                    </a:lnTo>
                    <a:lnTo>
                      <a:pt x="17118" y="6789"/>
                    </a:lnTo>
                    <a:lnTo>
                      <a:pt x="17848" y="7091"/>
                    </a:lnTo>
                    <a:lnTo>
                      <a:pt x="19281" y="7267"/>
                    </a:lnTo>
                    <a:lnTo>
                      <a:pt x="19828" y="7820"/>
                    </a:lnTo>
                    <a:lnTo>
                      <a:pt x="20011" y="7845"/>
                    </a:lnTo>
                    <a:lnTo>
                      <a:pt x="20193" y="7695"/>
                    </a:lnTo>
                    <a:lnTo>
                      <a:pt x="21027" y="7644"/>
                    </a:lnTo>
                    <a:lnTo>
                      <a:pt x="21339" y="7770"/>
                    </a:lnTo>
                    <a:lnTo>
                      <a:pt x="21600" y="8147"/>
                    </a:lnTo>
                    <a:lnTo>
                      <a:pt x="21366" y="8575"/>
                    </a:lnTo>
                    <a:lnTo>
                      <a:pt x="21183" y="8499"/>
                    </a:lnTo>
                    <a:lnTo>
                      <a:pt x="21157" y="8273"/>
                    </a:lnTo>
                    <a:lnTo>
                      <a:pt x="21053" y="8323"/>
                    </a:lnTo>
                    <a:lnTo>
                      <a:pt x="20923" y="8575"/>
                    </a:lnTo>
                    <a:lnTo>
                      <a:pt x="20688" y="8575"/>
                    </a:lnTo>
                    <a:lnTo>
                      <a:pt x="20480" y="8826"/>
                    </a:lnTo>
                    <a:lnTo>
                      <a:pt x="20428" y="9203"/>
                    </a:lnTo>
                    <a:lnTo>
                      <a:pt x="20323" y="9178"/>
                    </a:lnTo>
                    <a:lnTo>
                      <a:pt x="20141" y="9580"/>
                    </a:lnTo>
                    <a:lnTo>
                      <a:pt x="19932" y="9807"/>
                    </a:lnTo>
                    <a:lnTo>
                      <a:pt x="19620" y="9807"/>
                    </a:lnTo>
                    <a:lnTo>
                      <a:pt x="18916" y="10184"/>
                    </a:lnTo>
                    <a:lnTo>
                      <a:pt x="18786" y="11064"/>
                    </a:lnTo>
                    <a:lnTo>
                      <a:pt x="19099" y="11542"/>
                    </a:lnTo>
                    <a:lnTo>
                      <a:pt x="19333" y="11693"/>
                    </a:lnTo>
                    <a:lnTo>
                      <a:pt x="19516" y="11994"/>
                    </a:lnTo>
                    <a:lnTo>
                      <a:pt x="19880" y="12095"/>
                    </a:lnTo>
                    <a:lnTo>
                      <a:pt x="19880" y="12246"/>
                    </a:lnTo>
                    <a:lnTo>
                      <a:pt x="19750" y="12472"/>
                    </a:lnTo>
                    <a:lnTo>
                      <a:pt x="18708" y="12623"/>
                    </a:lnTo>
                    <a:lnTo>
                      <a:pt x="18525" y="12975"/>
                    </a:lnTo>
                    <a:lnTo>
                      <a:pt x="18291" y="13227"/>
                    </a:lnTo>
                    <a:lnTo>
                      <a:pt x="17926" y="13403"/>
                    </a:lnTo>
                    <a:lnTo>
                      <a:pt x="17848" y="13855"/>
                    </a:lnTo>
                    <a:lnTo>
                      <a:pt x="18239" y="14610"/>
                    </a:lnTo>
                    <a:lnTo>
                      <a:pt x="18161" y="14911"/>
                    </a:lnTo>
                    <a:lnTo>
                      <a:pt x="17848" y="15464"/>
                    </a:lnTo>
                    <a:lnTo>
                      <a:pt x="17978" y="15892"/>
                    </a:lnTo>
                    <a:lnTo>
                      <a:pt x="17796" y="16194"/>
                    </a:lnTo>
                    <a:lnTo>
                      <a:pt x="17483" y="16646"/>
                    </a:lnTo>
                    <a:lnTo>
                      <a:pt x="17014" y="16697"/>
                    </a:lnTo>
                    <a:lnTo>
                      <a:pt x="16702" y="17024"/>
                    </a:lnTo>
                    <a:lnTo>
                      <a:pt x="16207" y="17124"/>
                    </a:lnTo>
                    <a:lnTo>
                      <a:pt x="16337" y="17501"/>
                    </a:lnTo>
                    <a:lnTo>
                      <a:pt x="16285" y="18054"/>
                    </a:lnTo>
                    <a:lnTo>
                      <a:pt x="16467" y="18457"/>
                    </a:lnTo>
                    <a:lnTo>
                      <a:pt x="16207" y="18759"/>
                    </a:lnTo>
                    <a:lnTo>
                      <a:pt x="15972" y="19136"/>
                    </a:lnTo>
                    <a:lnTo>
                      <a:pt x="15295" y="19362"/>
                    </a:lnTo>
                    <a:lnTo>
                      <a:pt x="15060" y="19639"/>
                    </a:lnTo>
                    <a:lnTo>
                      <a:pt x="15164" y="20318"/>
                    </a:lnTo>
                    <a:lnTo>
                      <a:pt x="14878" y="20569"/>
                    </a:lnTo>
                    <a:lnTo>
                      <a:pt x="14513" y="20569"/>
                    </a:lnTo>
                    <a:lnTo>
                      <a:pt x="14070" y="20795"/>
                    </a:lnTo>
                    <a:lnTo>
                      <a:pt x="13627" y="21499"/>
                    </a:lnTo>
                    <a:lnTo>
                      <a:pt x="12428" y="21097"/>
                    </a:lnTo>
                    <a:lnTo>
                      <a:pt x="11986" y="21097"/>
                    </a:lnTo>
                    <a:lnTo>
                      <a:pt x="11621" y="21600"/>
                    </a:lnTo>
                    <a:lnTo>
                      <a:pt x="11386" y="21600"/>
                    </a:lnTo>
                    <a:lnTo>
                      <a:pt x="10891" y="21298"/>
                    </a:lnTo>
                    <a:lnTo>
                      <a:pt x="10631" y="20997"/>
                    </a:lnTo>
                    <a:lnTo>
                      <a:pt x="10709" y="20745"/>
                    </a:lnTo>
                    <a:lnTo>
                      <a:pt x="10839" y="20619"/>
                    </a:lnTo>
                    <a:lnTo>
                      <a:pt x="11204" y="20569"/>
                    </a:lnTo>
                    <a:lnTo>
                      <a:pt x="11308" y="19815"/>
                    </a:lnTo>
                    <a:lnTo>
                      <a:pt x="10943" y="19513"/>
                    </a:lnTo>
                    <a:lnTo>
                      <a:pt x="10448" y="18708"/>
                    </a:lnTo>
                    <a:lnTo>
                      <a:pt x="9979" y="18507"/>
                    </a:lnTo>
                    <a:lnTo>
                      <a:pt x="9484" y="17753"/>
                    </a:lnTo>
                    <a:lnTo>
                      <a:pt x="9224" y="17627"/>
                    </a:lnTo>
                    <a:lnTo>
                      <a:pt x="8312" y="17401"/>
                    </a:lnTo>
                    <a:lnTo>
                      <a:pt x="7947" y="16948"/>
                    </a:lnTo>
                    <a:lnTo>
                      <a:pt x="8129" y="16646"/>
                    </a:lnTo>
                    <a:lnTo>
                      <a:pt x="8155" y="15842"/>
                    </a:lnTo>
                    <a:lnTo>
                      <a:pt x="7660" y="15540"/>
                    </a:lnTo>
                    <a:lnTo>
                      <a:pt x="6931" y="15414"/>
                    </a:lnTo>
                    <a:lnTo>
                      <a:pt x="6566" y="15515"/>
                    </a:lnTo>
                    <a:lnTo>
                      <a:pt x="6358" y="15666"/>
                    </a:lnTo>
                    <a:lnTo>
                      <a:pt x="6123" y="15666"/>
                    </a:lnTo>
                    <a:lnTo>
                      <a:pt x="5993" y="15414"/>
                    </a:lnTo>
                    <a:lnTo>
                      <a:pt x="6045" y="15138"/>
                    </a:lnTo>
                    <a:lnTo>
                      <a:pt x="6175" y="14836"/>
                    </a:lnTo>
                    <a:lnTo>
                      <a:pt x="6410" y="12724"/>
                    </a:lnTo>
                    <a:lnTo>
                      <a:pt x="5628" y="11567"/>
                    </a:lnTo>
                    <a:lnTo>
                      <a:pt x="5446" y="11039"/>
                    </a:lnTo>
                    <a:lnTo>
                      <a:pt x="5081" y="10637"/>
                    </a:lnTo>
                    <a:lnTo>
                      <a:pt x="4638" y="9631"/>
                    </a:lnTo>
                    <a:lnTo>
                      <a:pt x="4586" y="8902"/>
                    </a:lnTo>
                    <a:lnTo>
                      <a:pt x="4455" y="8399"/>
                    </a:lnTo>
                    <a:lnTo>
                      <a:pt x="4273" y="7971"/>
                    </a:lnTo>
                    <a:lnTo>
                      <a:pt x="4299" y="6588"/>
                    </a:lnTo>
                    <a:lnTo>
                      <a:pt x="3986" y="5834"/>
                    </a:lnTo>
                    <a:lnTo>
                      <a:pt x="3804" y="5532"/>
                    </a:lnTo>
                    <a:lnTo>
                      <a:pt x="3544" y="5155"/>
                    </a:lnTo>
                    <a:lnTo>
                      <a:pt x="3127" y="4677"/>
                    </a:lnTo>
                    <a:lnTo>
                      <a:pt x="2579" y="4400"/>
                    </a:lnTo>
                    <a:lnTo>
                      <a:pt x="2579" y="3923"/>
                    </a:lnTo>
                    <a:lnTo>
                      <a:pt x="2710" y="3722"/>
                    </a:lnTo>
                    <a:lnTo>
                      <a:pt x="2632" y="3546"/>
                    </a:lnTo>
                    <a:lnTo>
                      <a:pt x="2345" y="3369"/>
                    </a:lnTo>
                    <a:lnTo>
                      <a:pt x="2137" y="3118"/>
                    </a:lnTo>
                    <a:lnTo>
                      <a:pt x="1641" y="3068"/>
                    </a:lnTo>
                    <a:lnTo>
                      <a:pt x="1459" y="2791"/>
                    </a:lnTo>
                    <a:lnTo>
                      <a:pt x="1407" y="2439"/>
                    </a:lnTo>
                    <a:lnTo>
                      <a:pt x="1172" y="2137"/>
                    </a:lnTo>
                    <a:lnTo>
                      <a:pt x="756" y="2062"/>
                    </a:lnTo>
                    <a:lnTo>
                      <a:pt x="261" y="1358"/>
                    </a:lnTo>
                    <a:lnTo>
                      <a:pt x="0" y="830"/>
                    </a:lnTo>
                    <a:lnTo>
                      <a:pt x="495" y="377"/>
                    </a:lnTo>
                    <a:lnTo>
                      <a:pt x="938" y="126"/>
                    </a:lnTo>
                    <a:lnTo>
                      <a:pt x="1355" y="0"/>
                    </a:lnTo>
                    <a:lnTo>
                      <a:pt x="2084" y="75"/>
                    </a:lnTo>
                    <a:lnTo>
                      <a:pt x="2397" y="251"/>
                    </a:lnTo>
                    <a:lnTo>
                      <a:pt x="2684" y="679"/>
                    </a:lnTo>
                    <a:lnTo>
                      <a:pt x="2944" y="805"/>
                    </a:lnTo>
                    <a:lnTo>
                      <a:pt x="3309" y="830"/>
                    </a:lnTo>
                    <a:lnTo>
                      <a:pt x="3726" y="1132"/>
                    </a:lnTo>
                    <a:lnTo>
                      <a:pt x="4273" y="1484"/>
                    </a:lnTo>
                    <a:lnTo>
                      <a:pt x="4664" y="1609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53" name="Freeform 39"/>
              <p:cNvSpPr/>
              <p:nvPr/>
            </p:nvSpPr>
            <p:spPr>
              <a:xfrm>
                <a:off x="273127" y="401218"/>
                <a:ext cx="28568" cy="130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407"/>
                    </a:moveTo>
                    <a:lnTo>
                      <a:pt x="415" y="10055"/>
                    </a:lnTo>
                    <a:lnTo>
                      <a:pt x="2077" y="7821"/>
                    </a:lnTo>
                    <a:lnTo>
                      <a:pt x="4569" y="7076"/>
                    </a:lnTo>
                    <a:lnTo>
                      <a:pt x="8931" y="8938"/>
                    </a:lnTo>
                    <a:lnTo>
                      <a:pt x="10177" y="6331"/>
                    </a:lnTo>
                    <a:lnTo>
                      <a:pt x="12669" y="5214"/>
                    </a:lnTo>
                    <a:lnTo>
                      <a:pt x="14746" y="5586"/>
                    </a:lnTo>
                    <a:lnTo>
                      <a:pt x="18692" y="745"/>
                    </a:lnTo>
                    <a:lnTo>
                      <a:pt x="21600" y="0"/>
                    </a:lnTo>
                    <a:lnTo>
                      <a:pt x="21600" y="12662"/>
                    </a:lnTo>
                    <a:lnTo>
                      <a:pt x="19938" y="15269"/>
                    </a:lnTo>
                    <a:lnTo>
                      <a:pt x="20562" y="20110"/>
                    </a:lnTo>
                    <a:lnTo>
                      <a:pt x="18485" y="21600"/>
                    </a:lnTo>
                    <a:lnTo>
                      <a:pt x="15577" y="15641"/>
                    </a:lnTo>
                    <a:lnTo>
                      <a:pt x="8931" y="20110"/>
                    </a:lnTo>
                    <a:lnTo>
                      <a:pt x="2077" y="18248"/>
                    </a:lnTo>
                    <a:lnTo>
                      <a:pt x="623" y="17131"/>
                    </a:lnTo>
                    <a:lnTo>
                      <a:pt x="0" y="13407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54" name="Freeform 40"/>
              <p:cNvSpPr/>
              <p:nvPr/>
            </p:nvSpPr>
            <p:spPr>
              <a:xfrm>
                <a:off x="310403" y="-1"/>
                <a:ext cx="151196" cy="1300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7" y="10121"/>
                    </a:moveTo>
                    <a:lnTo>
                      <a:pt x="1234" y="11168"/>
                    </a:lnTo>
                    <a:lnTo>
                      <a:pt x="1427" y="11634"/>
                    </a:lnTo>
                    <a:lnTo>
                      <a:pt x="1234" y="12448"/>
                    </a:lnTo>
                    <a:lnTo>
                      <a:pt x="1581" y="13495"/>
                    </a:lnTo>
                    <a:lnTo>
                      <a:pt x="1311" y="14232"/>
                    </a:lnTo>
                    <a:lnTo>
                      <a:pt x="77" y="16055"/>
                    </a:lnTo>
                    <a:lnTo>
                      <a:pt x="154" y="17877"/>
                    </a:lnTo>
                    <a:lnTo>
                      <a:pt x="540" y="19118"/>
                    </a:lnTo>
                    <a:lnTo>
                      <a:pt x="964" y="19622"/>
                    </a:lnTo>
                    <a:lnTo>
                      <a:pt x="1890" y="19816"/>
                    </a:lnTo>
                    <a:lnTo>
                      <a:pt x="3394" y="19583"/>
                    </a:lnTo>
                    <a:lnTo>
                      <a:pt x="4320" y="19971"/>
                    </a:lnTo>
                    <a:lnTo>
                      <a:pt x="4436" y="20553"/>
                    </a:lnTo>
                    <a:lnTo>
                      <a:pt x="5207" y="21600"/>
                    </a:lnTo>
                    <a:lnTo>
                      <a:pt x="7136" y="21445"/>
                    </a:lnTo>
                    <a:lnTo>
                      <a:pt x="7753" y="21329"/>
                    </a:lnTo>
                    <a:lnTo>
                      <a:pt x="8023" y="20631"/>
                    </a:lnTo>
                    <a:lnTo>
                      <a:pt x="9489" y="19118"/>
                    </a:lnTo>
                    <a:lnTo>
                      <a:pt x="10029" y="18847"/>
                    </a:lnTo>
                    <a:lnTo>
                      <a:pt x="10376" y="18187"/>
                    </a:lnTo>
                    <a:lnTo>
                      <a:pt x="11224" y="18071"/>
                    </a:lnTo>
                    <a:lnTo>
                      <a:pt x="11841" y="17606"/>
                    </a:lnTo>
                    <a:lnTo>
                      <a:pt x="12266" y="17567"/>
                    </a:lnTo>
                    <a:lnTo>
                      <a:pt x="13269" y="17606"/>
                    </a:lnTo>
                    <a:lnTo>
                      <a:pt x="13461" y="16753"/>
                    </a:lnTo>
                    <a:lnTo>
                      <a:pt x="13191" y="15512"/>
                    </a:lnTo>
                    <a:lnTo>
                      <a:pt x="13654" y="15279"/>
                    </a:lnTo>
                    <a:lnTo>
                      <a:pt x="14464" y="15124"/>
                    </a:lnTo>
                    <a:lnTo>
                      <a:pt x="15274" y="14814"/>
                    </a:lnTo>
                    <a:lnTo>
                      <a:pt x="15930" y="14232"/>
                    </a:lnTo>
                    <a:lnTo>
                      <a:pt x="16431" y="13456"/>
                    </a:lnTo>
                    <a:lnTo>
                      <a:pt x="16431" y="12797"/>
                    </a:lnTo>
                    <a:lnTo>
                      <a:pt x="15621" y="11750"/>
                    </a:lnTo>
                    <a:lnTo>
                      <a:pt x="15621" y="10587"/>
                    </a:lnTo>
                    <a:lnTo>
                      <a:pt x="16007" y="10199"/>
                    </a:lnTo>
                    <a:lnTo>
                      <a:pt x="16007" y="9191"/>
                    </a:lnTo>
                    <a:lnTo>
                      <a:pt x="16354" y="8570"/>
                    </a:lnTo>
                    <a:lnTo>
                      <a:pt x="17164" y="8338"/>
                    </a:lnTo>
                    <a:lnTo>
                      <a:pt x="17820" y="7833"/>
                    </a:lnTo>
                    <a:lnTo>
                      <a:pt x="18437" y="7135"/>
                    </a:lnTo>
                    <a:lnTo>
                      <a:pt x="19170" y="7523"/>
                    </a:lnTo>
                    <a:lnTo>
                      <a:pt x="20057" y="7368"/>
                    </a:lnTo>
                    <a:lnTo>
                      <a:pt x="20867" y="7135"/>
                    </a:lnTo>
                    <a:lnTo>
                      <a:pt x="21600" y="6515"/>
                    </a:lnTo>
                    <a:lnTo>
                      <a:pt x="20867" y="5429"/>
                    </a:lnTo>
                    <a:lnTo>
                      <a:pt x="19903" y="4188"/>
                    </a:lnTo>
                    <a:lnTo>
                      <a:pt x="20520" y="3800"/>
                    </a:lnTo>
                    <a:lnTo>
                      <a:pt x="20366" y="3413"/>
                    </a:lnTo>
                    <a:lnTo>
                      <a:pt x="19363" y="2753"/>
                    </a:lnTo>
                    <a:lnTo>
                      <a:pt x="19247" y="2094"/>
                    </a:lnTo>
                    <a:lnTo>
                      <a:pt x="18900" y="1241"/>
                    </a:lnTo>
                    <a:lnTo>
                      <a:pt x="20057" y="659"/>
                    </a:lnTo>
                    <a:lnTo>
                      <a:pt x="19787" y="271"/>
                    </a:lnTo>
                    <a:lnTo>
                      <a:pt x="18977" y="0"/>
                    </a:lnTo>
                    <a:lnTo>
                      <a:pt x="17743" y="155"/>
                    </a:lnTo>
                    <a:lnTo>
                      <a:pt x="16624" y="543"/>
                    </a:lnTo>
                    <a:lnTo>
                      <a:pt x="14117" y="2288"/>
                    </a:lnTo>
                    <a:lnTo>
                      <a:pt x="12999" y="2017"/>
                    </a:lnTo>
                    <a:lnTo>
                      <a:pt x="11379" y="1396"/>
                    </a:lnTo>
                    <a:lnTo>
                      <a:pt x="10839" y="2017"/>
                    </a:lnTo>
                    <a:lnTo>
                      <a:pt x="10183" y="2172"/>
                    </a:lnTo>
                    <a:lnTo>
                      <a:pt x="8370" y="2210"/>
                    </a:lnTo>
                    <a:lnTo>
                      <a:pt x="7059" y="3413"/>
                    </a:lnTo>
                    <a:lnTo>
                      <a:pt x="6287" y="4847"/>
                    </a:lnTo>
                    <a:lnTo>
                      <a:pt x="5516" y="4692"/>
                    </a:lnTo>
                    <a:lnTo>
                      <a:pt x="4513" y="4847"/>
                    </a:lnTo>
                    <a:lnTo>
                      <a:pt x="3317" y="4382"/>
                    </a:lnTo>
                    <a:lnTo>
                      <a:pt x="2430" y="3723"/>
                    </a:lnTo>
                    <a:lnTo>
                      <a:pt x="1967" y="3723"/>
                    </a:lnTo>
                    <a:lnTo>
                      <a:pt x="1427" y="4072"/>
                    </a:lnTo>
                    <a:lnTo>
                      <a:pt x="154" y="4188"/>
                    </a:lnTo>
                    <a:lnTo>
                      <a:pt x="0" y="4498"/>
                    </a:lnTo>
                    <a:lnTo>
                      <a:pt x="347" y="5623"/>
                    </a:lnTo>
                    <a:lnTo>
                      <a:pt x="0" y="6864"/>
                    </a:lnTo>
                    <a:lnTo>
                      <a:pt x="424" y="7523"/>
                    </a:lnTo>
                    <a:lnTo>
                      <a:pt x="154" y="8493"/>
                    </a:lnTo>
                    <a:lnTo>
                      <a:pt x="964" y="8997"/>
                    </a:lnTo>
                    <a:lnTo>
                      <a:pt x="1774" y="9540"/>
                    </a:lnTo>
                    <a:lnTo>
                      <a:pt x="1967" y="10121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55" name="Freeform 41"/>
              <p:cNvSpPr/>
              <p:nvPr/>
            </p:nvSpPr>
            <p:spPr>
              <a:xfrm>
                <a:off x="325035" y="39227"/>
                <a:ext cx="196833" cy="179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871" y="10814"/>
                    </a:moveTo>
                    <a:lnTo>
                      <a:pt x="4344" y="10730"/>
                    </a:lnTo>
                    <a:lnTo>
                      <a:pt x="4550" y="10224"/>
                    </a:lnTo>
                    <a:lnTo>
                      <a:pt x="5673" y="9129"/>
                    </a:lnTo>
                    <a:lnTo>
                      <a:pt x="6087" y="8932"/>
                    </a:lnTo>
                    <a:lnTo>
                      <a:pt x="6353" y="8455"/>
                    </a:lnTo>
                    <a:lnTo>
                      <a:pt x="7003" y="8370"/>
                    </a:lnTo>
                    <a:lnTo>
                      <a:pt x="7476" y="8033"/>
                    </a:lnTo>
                    <a:lnTo>
                      <a:pt x="7801" y="8005"/>
                    </a:lnTo>
                    <a:lnTo>
                      <a:pt x="8569" y="8033"/>
                    </a:lnTo>
                    <a:lnTo>
                      <a:pt x="8717" y="7415"/>
                    </a:lnTo>
                    <a:lnTo>
                      <a:pt x="8510" y="6517"/>
                    </a:lnTo>
                    <a:lnTo>
                      <a:pt x="8865" y="6348"/>
                    </a:lnTo>
                    <a:lnTo>
                      <a:pt x="9485" y="6236"/>
                    </a:lnTo>
                    <a:lnTo>
                      <a:pt x="10106" y="6011"/>
                    </a:lnTo>
                    <a:lnTo>
                      <a:pt x="10608" y="5590"/>
                    </a:lnTo>
                    <a:lnTo>
                      <a:pt x="10992" y="5028"/>
                    </a:lnTo>
                    <a:lnTo>
                      <a:pt x="10992" y="4550"/>
                    </a:lnTo>
                    <a:lnTo>
                      <a:pt x="10372" y="3792"/>
                    </a:lnTo>
                    <a:lnTo>
                      <a:pt x="10372" y="2949"/>
                    </a:lnTo>
                    <a:lnTo>
                      <a:pt x="10667" y="2668"/>
                    </a:lnTo>
                    <a:lnTo>
                      <a:pt x="10667" y="1938"/>
                    </a:lnTo>
                    <a:lnTo>
                      <a:pt x="10933" y="1489"/>
                    </a:lnTo>
                    <a:lnTo>
                      <a:pt x="11553" y="1320"/>
                    </a:lnTo>
                    <a:lnTo>
                      <a:pt x="12056" y="955"/>
                    </a:lnTo>
                    <a:lnTo>
                      <a:pt x="12529" y="449"/>
                    </a:lnTo>
                    <a:lnTo>
                      <a:pt x="13090" y="730"/>
                    </a:lnTo>
                    <a:lnTo>
                      <a:pt x="13770" y="618"/>
                    </a:lnTo>
                    <a:lnTo>
                      <a:pt x="14390" y="449"/>
                    </a:lnTo>
                    <a:lnTo>
                      <a:pt x="14952" y="0"/>
                    </a:lnTo>
                    <a:lnTo>
                      <a:pt x="16547" y="449"/>
                    </a:lnTo>
                    <a:lnTo>
                      <a:pt x="17522" y="618"/>
                    </a:lnTo>
                    <a:lnTo>
                      <a:pt x="17581" y="1573"/>
                    </a:lnTo>
                    <a:lnTo>
                      <a:pt x="16015" y="2556"/>
                    </a:lnTo>
                    <a:lnTo>
                      <a:pt x="15986" y="2949"/>
                    </a:lnTo>
                    <a:lnTo>
                      <a:pt x="15572" y="3314"/>
                    </a:lnTo>
                    <a:lnTo>
                      <a:pt x="15365" y="4129"/>
                    </a:lnTo>
                    <a:lnTo>
                      <a:pt x="14892" y="4972"/>
                    </a:lnTo>
                    <a:lnTo>
                      <a:pt x="14804" y="5393"/>
                    </a:lnTo>
                    <a:lnTo>
                      <a:pt x="15247" y="6151"/>
                    </a:lnTo>
                    <a:lnTo>
                      <a:pt x="15306" y="6573"/>
                    </a:lnTo>
                    <a:lnTo>
                      <a:pt x="15188" y="7050"/>
                    </a:lnTo>
                    <a:lnTo>
                      <a:pt x="14981" y="7331"/>
                    </a:lnTo>
                    <a:lnTo>
                      <a:pt x="14952" y="7752"/>
                    </a:lnTo>
                    <a:lnTo>
                      <a:pt x="15040" y="8005"/>
                    </a:lnTo>
                    <a:lnTo>
                      <a:pt x="15395" y="8286"/>
                    </a:lnTo>
                    <a:lnTo>
                      <a:pt x="15808" y="8455"/>
                    </a:lnTo>
                    <a:lnTo>
                      <a:pt x="16193" y="8736"/>
                    </a:lnTo>
                    <a:lnTo>
                      <a:pt x="16399" y="9213"/>
                    </a:lnTo>
                    <a:lnTo>
                      <a:pt x="16636" y="9410"/>
                    </a:lnTo>
                    <a:lnTo>
                      <a:pt x="17109" y="9606"/>
                    </a:lnTo>
                    <a:lnTo>
                      <a:pt x="18704" y="9129"/>
                    </a:lnTo>
                    <a:lnTo>
                      <a:pt x="19177" y="9073"/>
                    </a:lnTo>
                    <a:lnTo>
                      <a:pt x="20152" y="9325"/>
                    </a:lnTo>
                    <a:lnTo>
                      <a:pt x="20507" y="9915"/>
                    </a:lnTo>
                    <a:lnTo>
                      <a:pt x="20654" y="10646"/>
                    </a:lnTo>
                    <a:lnTo>
                      <a:pt x="20920" y="10926"/>
                    </a:lnTo>
                    <a:lnTo>
                      <a:pt x="20773" y="11348"/>
                    </a:lnTo>
                    <a:lnTo>
                      <a:pt x="21600" y="11404"/>
                    </a:lnTo>
                    <a:lnTo>
                      <a:pt x="21068" y="11713"/>
                    </a:lnTo>
                    <a:lnTo>
                      <a:pt x="20861" y="11994"/>
                    </a:lnTo>
                    <a:lnTo>
                      <a:pt x="20595" y="12106"/>
                    </a:lnTo>
                    <a:lnTo>
                      <a:pt x="20034" y="12190"/>
                    </a:lnTo>
                    <a:lnTo>
                      <a:pt x="18291" y="13005"/>
                    </a:lnTo>
                    <a:lnTo>
                      <a:pt x="16990" y="13651"/>
                    </a:lnTo>
                    <a:lnTo>
                      <a:pt x="15395" y="14325"/>
                    </a:lnTo>
                    <a:lnTo>
                      <a:pt x="15158" y="14353"/>
                    </a:lnTo>
                    <a:lnTo>
                      <a:pt x="15099" y="14185"/>
                    </a:lnTo>
                    <a:lnTo>
                      <a:pt x="15572" y="13988"/>
                    </a:lnTo>
                    <a:lnTo>
                      <a:pt x="15868" y="13651"/>
                    </a:lnTo>
                    <a:lnTo>
                      <a:pt x="16340" y="13426"/>
                    </a:lnTo>
                    <a:lnTo>
                      <a:pt x="16281" y="13230"/>
                    </a:lnTo>
                    <a:lnTo>
                      <a:pt x="15868" y="13145"/>
                    </a:lnTo>
                    <a:lnTo>
                      <a:pt x="15779" y="13426"/>
                    </a:lnTo>
                    <a:lnTo>
                      <a:pt x="15454" y="13482"/>
                    </a:lnTo>
                    <a:lnTo>
                      <a:pt x="15306" y="13567"/>
                    </a:lnTo>
                    <a:lnTo>
                      <a:pt x="14597" y="13651"/>
                    </a:lnTo>
                    <a:lnTo>
                      <a:pt x="14213" y="13791"/>
                    </a:lnTo>
                    <a:lnTo>
                      <a:pt x="13917" y="14072"/>
                    </a:lnTo>
                    <a:lnTo>
                      <a:pt x="13385" y="15842"/>
                    </a:lnTo>
                    <a:lnTo>
                      <a:pt x="13385" y="16432"/>
                    </a:lnTo>
                    <a:lnTo>
                      <a:pt x="13592" y="17050"/>
                    </a:lnTo>
                    <a:lnTo>
                      <a:pt x="13770" y="17106"/>
                    </a:lnTo>
                    <a:lnTo>
                      <a:pt x="13976" y="16881"/>
                    </a:lnTo>
                    <a:lnTo>
                      <a:pt x="14124" y="16909"/>
                    </a:lnTo>
                    <a:lnTo>
                      <a:pt x="14183" y="17724"/>
                    </a:lnTo>
                    <a:lnTo>
                      <a:pt x="14272" y="18229"/>
                    </a:lnTo>
                    <a:lnTo>
                      <a:pt x="14745" y="18566"/>
                    </a:lnTo>
                    <a:lnTo>
                      <a:pt x="14892" y="18847"/>
                    </a:lnTo>
                    <a:lnTo>
                      <a:pt x="15188" y="18847"/>
                    </a:lnTo>
                    <a:lnTo>
                      <a:pt x="15395" y="19184"/>
                    </a:lnTo>
                    <a:lnTo>
                      <a:pt x="15927" y="19325"/>
                    </a:lnTo>
                    <a:lnTo>
                      <a:pt x="16015" y="19662"/>
                    </a:lnTo>
                    <a:lnTo>
                      <a:pt x="15808" y="20280"/>
                    </a:lnTo>
                    <a:lnTo>
                      <a:pt x="15808" y="20701"/>
                    </a:lnTo>
                    <a:lnTo>
                      <a:pt x="15720" y="21066"/>
                    </a:lnTo>
                    <a:lnTo>
                      <a:pt x="15454" y="21179"/>
                    </a:lnTo>
                    <a:lnTo>
                      <a:pt x="15365" y="20870"/>
                    </a:lnTo>
                    <a:lnTo>
                      <a:pt x="15040" y="20785"/>
                    </a:lnTo>
                    <a:lnTo>
                      <a:pt x="15099" y="21347"/>
                    </a:lnTo>
                    <a:lnTo>
                      <a:pt x="14804" y="21600"/>
                    </a:lnTo>
                    <a:lnTo>
                      <a:pt x="14538" y="21347"/>
                    </a:lnTo>
                    <a:lnTo>
                      <a:pt x="14331" y="21010"/>
                    </a:lnTo>
                    <a:lnTo>
                      <a:pt x="14272" y="20420"/>
                    </a:lnTo>
                    <a:lnTo>
                      <a:pt x="13976" y="20139"/>
                    </a:lnTo>
                    <a:lnTo>
                      <a:pt x="13651" y="19999"/>
                    </a:lnTo>
                    <a:lnTo>
                      <a:pt x="13208" y="19887"/>
                    </a:lnTo>
                    <a:lnTo>
                      <a:pt x="12676" y="19662"/>
                    </a:lnTo>
                    <a:lnTo>
                      <a:pt x="10608" y="19606"/>
                    </a:lnTo>
                    <a:lnTo>
                      <a:pt x="10047" y="19690"/>
                    </a:lnTo>
                    <a:lnTo>
                      <a:pt x="9603" y="19887"/>
                    </a:lnTo>
                    <a:lnTo>
                      <a:pt x="9071" y="20280"/>
                    </a:lnTo>
                    <a:lnTo>
                      <a:pt x="8037" y="20505"/>
                    </a:lnTo>
                    <a:lnTo>
                      <a:pt x="7269" y="20083"/>
                    </a:lnTo>
                    <a:lnTo>
                      <a:pt x="6087" y="19606"/>
                    </a:lnTo>
                    <a:lnTo>
                      <a:pt x="5319" y="18707"/>
                    </a:lnTo>
                    <a:lnTo>
                      <a:pt x="4905" y="18566"/>
                    </a:lnTo>
                    <a:lnTo>
                      <a:pt x="4698" y="18201"/>
                    </a:lnTo>
                    <a:lnTo>
                      <a:pt x="3398" y="17808"/>
                    </a:lnTo>
                    <a:lnTo>
                      <a:pt x="3162" y="17443"/>
                    </a:lnTo>
                    <a:lnTo>
                      <a:pt x="2127" y="17387"/>
                    </a:lnTo>
                    <a:lnTo>
                      <a:pt x="1596" y="16404"/>
                    </a:lnTo>
                    <a:lnTo>
                      <a:pt x="1300" y="16010"/>
                    </a:lnTo>
                    <a:lnTo>
                      <a:pt x="532" y="15392"/>
                    </a:lnTo>
                    <a:lnTo>
                      <a:pt x="414" y="15112"/>
                    </a:lnTo>
                    <a:lnTo>
                      <a:pt x="0" y="14831"/>
                    </a:lnTo>
                    <a:lnTo>
                      <a:pt x="207" y="12134"/>
                    </a:lnTo>
                    <a:lnTo>
                      <a:pt x="532" y="11966"/>
                    </a:lnTo>
                    <a:lnTo>
                      <a:pt x="1802" y="10168"/>
                    </a:lnTo>
                    <a:lnTo>
                      <a:pt x="2393" y="10926"/>
                    </a:lnTo>
                    <a:lnTo>
                      <a:pt x="3871" y="10814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56" name="Freeform 42"/>
              <p:cNvSpPr/>
              <p:nvPr/>
            </p:nvSpPr>
            <p:spPr>
              <a:xfrm>
                <a:off x="459857" y="44388"/>
                <a:ext cx="121932" cy="1015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16" y="4131"/>
                    </a:moveTo>
                    <a:lnTo>
                      <a:pt x="1964" y="3434"/>
                    </a:lnTo>
                    <a:lnTo>
                      <a:pt x="4502" y="1692"/>
                    </a:lnTo>
                    <a:lnTo>
                      <a:pt x="4406" y="0"/>
                    </a:lnTo>
                    <a:lnTo>
                      <a:pt x="5747" y="697"/>
                    </a:lnTo>
                    <a:lnTo>
                      <a:pt x="7088" y="448"/>
                    </a:lnTo>
                    <a:lnTo>
                      <a:pt x="8477" y="448"/>
                    </a:lnTo>
                    <a:lnTo>
                      <a:pt x="11159" y="1194"/>
                    </a:lnTo>
                    <a:lnTo>
                      <a:pt x="11973" y="1593"/>
                    </a:lnTo>
                    <a:lnTo>
                      <a:pt x="14224" y="1443"/>
                    </a:lnTo>
                    <a:lnTo>
                      <a:pt x="15230" y="1692"/>
                    </a:lnTo>
                    <a:lnTo>
                      <a:pt x="17002" y="1692"/>
                    </a:lnTo>
                    <a:lnTo>
                      <a:pt x="17577" y="1941"/>
                    </a:lnTo>
                    <a:lnTo>
                      <a:pt x="17912" y="2439"/>
                    </a:lnTo>
                    <a:lnTo>
                      <a:pt x="18008" y="3434"/>
                    </a:lnTo>
                    <a:lnTo>
                      <a:pt x="17481" y="4280"/>
                    </a:lnTo>
                    <a:lnTo>
                      <a:pt x="16763" y="4678"/>
                    </a:lnTo>
                    <a:lnTo>
                      <a:pt x="15853" y="5475"/>
                    </a:lnTo>
                    <a:lnTo>
                      <a:pt x="15518" y="6470"/>
                    </a:lnTo>
                    <a:lnTo>
                      <a:pt x="13745" y="7565"/>
                    </a:lnTo>
                    <a:lnTo>
                      <a:pt x="13841" y="8112"/>
                    </a:lnTo>
                    <a:lnTo>
                      <a:pt x="14176" y="8461"/>
                    </a:lnTo>
                    <a:lnTo>
                      <a:pt x="15422" y="8361"/>
                    </a:lnTo>
                    <a:lnTo>
                      <a:pt x="16188" y="8560"/>
                    </a:lnTo>
                    <a:lnTo>
                      <a:pt x="16332" y="9406"/>
                    </a:lnTo>
                    <a:lnTo>
                      <a:pt x="17098" y="9655"/>
                    </a:lnTo>
                    <a:lnTo>
                      <a:pt x="17242" y="10551"/>
                    </a:lnTo>
                    <a:lnTo>
                      <a:pt x="16811" y="11298"/>
                    </a:lnTo>
                    <a:lnTo>
                      <a:pt x="15565" y="12542"/>
                    </a:lnTo>
                    <a:lnTo>
                      <a:pt x="15996" y="13338"/>
                    </a:lnTo>
                    <a:lnTo>
                      <a:pt x="17146" y="12990"/>
                    </a:lnTo>
                    <a:lnTo>
                      <a:pt x="18104" y="14383"/>
                    </a:lnTo>
                    <a:lnTo>
                      <a:pt x="18008" y="14732"/>
                    </a:lnTo>
                    <a:lnTo>
                      <a:pt x="17002" y="15429"/>
                    </a:lnTo>
                    <a:lnTo>
                      <a:pt x="16763" y="15827"/>
                    </a:lnTo>
                    <a:lnTo>
                      <a:pt x="17433" y="16673"/>
                    </a:lnTo>
                    <a:lnTo>
                      <a:pt x="18774" y="17419"/>
                    </a:lnTo>
                    <a:lnTo>
                      <a:pt x="19349" y="18066"/>
                    </a:lnTo>
                    <a:lnTo>
                      <a:pt x="20690" y="18265"/>
                    </a:lnTo>
                    <a:lnTo>
                      <a:pt x="21600" y="19759"/>
                    </a:lnTo>
                    <a:lnTo>
                      <a:pt x="21504" y="20654"/>
                    </a:lnTo>
                    <a:lnTo>
                      <a:pt x="20834" y="21351"/>
                    </a:lnTo>
                    <a:lnTo>
                      <a:pt x="20355" y="21600"/>
                    </a:lnTo>
                    <a:lnTo>
                      <a:pt x="19493" y="21451"/>
                    </a:lnTo>
                    <a:lnTo>
                      <a:pt x="19014" y="21202"/>
                    </a:lnTo>
                    <a:lnTo>
                      <a:pt x="18918" y="20654"/>
                    </a:lnTo>
                    <a:lnTo>
                      <a:pt x="19588" y="20654"/>
                    </a:lnTo>
                    <a:lnTo>
                      <a:pt x="19253" y="19759"/>
                    </a:lnTo>
                    <a:lnTo>
                      <a:pt x="18104" y="17917"/>
                    </a:lnTo>
                    <a:lnTo>
                      <a:pt x="17769" y="18017"/>
                    </a:lnTo>
                    <a:lnTo>
                      <a:pt x="17673" y="17320"/>
                    </a:lnTo>
                    <a:lnTo>
                      <a:pt x="17146" y="17071"/>
                    </a:lnTo>
                    <a:lnTo>
                      <a:pt x="16667" y="17071"/>
                    </a:lnTo>
                    <a:lnTo>
                      <a:pt x="16427" y="17320"/>
                    </a:lnTo>
                    <a:lnTo>
                      <a:pt x="16523" y="17917"/>
                    </a:lnTo>
                    <a:lnTo>
                      <a:pt x="16092" y="18066"/>
                    </a:lnTo>
                    <a:lnTo>
                      <a:pt x="15996" y="18514"/>
                    </a:lnTo>
                    <a:lnTo>
                      <a:pt x="15518" y="18166"/>
                    </a:lnTo>
                    <a:lnTo>
                      <a:pt x="14847" y="18315"/>
                    </a:lnTo>
                    <a:lnTo>
                      <a:pt x="14560" y="18564"/>
                    </a:lnTo>
                    <a:lnTo>
                      <a:pt x="13985" y="18166"/>
                    </a:lnTo>
                    <a:lnTo>
                      <a:pt x="12165" y="17917"/>
                    </a:lnTo>
                    <a:lnTo>
                      <a:pt x="11638" y="17519"/>
                    </a:lnTo>
                    <a:lnTo>
                      <a:pt x="9914" y="18265"/>
                    </a:lnTo>
                    <a:lnTo>
                      <a:pt x="9483" y="17768"/>
                    </a:lnTo>
                    <a:lnTo>
                      <a:pt x="9243" y="16474"/>
                    </a:lnTo>
                    <a:lnTo>
                      <a:pt x="8669" y="15429"/>
                    </a:lnTo>
                    <a:lnTo>
                      <a:pt x="7088" y="14981"/>
                    </a:lnTo>
                    <a:lnTo>
                      <a:pt x="6322" y="15080"/>
                    </a:lnTo>
                    <a:lnTo>
                      <a:pt x="3736" y="15926"/>
                    </a:lnTo>
                    <a:lnTo>
                      <a:pt x="2969" y="15578"/>
                    </a:lnTo>
                    <a:lnTo>
                      <a:pt x="2586" y="15229"/>
                    </a:lnTo>
                    <a:lnTo>
                      <a:pt x="2251" y="14383"/>
                    </a:lnTo>
                    <a:lnTo>
                      <a:pt x="1628" y="13886"/>
                    </a:lnTo>
                    <a:lnTo>
                      <a:pt x="958" y="13587"/>
                    </a:lnTo>
                    <a:lnTo>
                      <a:pt x="383" y="13089"/>
                    </a:lnTo>
                    <a:lnTo>
                      <a:pt x="239" y="12641"/>
                    </a:lnTo>
                    <a:lnTo>
                      <a:pt x="287" y="11895"/>
                    </a:lnTo>
                    <a:lnTo>
                      <a:pt x="623" y="11397"/>
                    </a:lnTo>
                    <a:lnTo>
                      <a:pt x="814" y="10551"/>
                    </a:lnTo>
                    <a:lnTo>
                      <a:pt x="718" y="9805"/>
                    </a:lnTo>
                    <a:lnTo>
                      <a:pt x="0" y="8461"/>
                    </a:lnTo>
                    <a:lnTo>
                      <a:pt x="144" y="7714"/>
                    </a:lnTo>
                    <a:lnTo>
                      <a:pt x="910" y="6221"/>
                    </a:lnTo>
                    <a:lnTo>
                      <a:pt x="1245" y="4778"/>
                    </a:lnTo>
                    <a:lnTo>
                      <a:pt x="1916" y="4131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57" name="Freeform 43"/>
              <p:cNvSpPr/>
              <p:nvPr/>
            </p:nvSpPr>
            <p:spPr>
              <a:xfrm>
                <a:off x="423277" y="334119"/>
                <a:ext cx="112526" cy="111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096" y="17644"/>
                    </a:moveTo>
                    <a:lnTo>
                      <a:pt x="15837" y="18462"/>
                    </a:lnTo>
                    <a:lnTo>
                      <a:pt x="13708" y="19099"/>
                    </a:lnTo>
                    <a:lnTo>
                      <a:pt x="12929" y="19872"/>
                    </a:lnTo>
                    <a:lnTo>
                      <a:pt x="11631" y="20099"/>
                    </a:lnTo>
                    <a:lnTo>
                      <a:pt x="11267" y="21327"/>
                    </a:lnTo>
                    <a:lnTo>
                      <a:pt x="10748" y="21600"/>
                    </a:lnTo>
                    <a:lnTo>
                      <a:pt x="9138" y="21464"/>
                    </a:lnTo>
                    <a:lnTo>
                      <a:pt x="8567" y="20463"/>
                    </a:lnTo>
                    <a:lnTo>
                      <a:pt x="7685" y="19872"/>
                    </a:lnTo>
                    <a:lnTo>
                      <a:pt x="6750" y="19690"/>
                    </a:lnTo>
                    <a:lnTo>
                      <a:pt x="6335" y="19190"/>
                    </a:lnTo>
                    <a:lnTo>
                      <a:pt x="6231" y="18462"/>
                    </a:lnTo>
                    <a:lnTo>
                      <a:pt x="4154" y="17507"/>
                    </a:lnTo>
                    <a:lnTo>
                      <a:pt x="3167" y="17644"/>
                    </a:lnTo>
                    <a:lnTo>
                      <a:pt x="2129" y="16962"/>
                    </a:lnTo>
                    <a:lnTo>
                      <a:pt x="1350" y="16507"/>
                    </a:lnTo>
                    <a:lnTo>
                      <a:pt x="1090" y="15870"/>
                    </a:lnTo>
                    <a:lnTo>
                      <a:pt x="1246" y="15279"/>
                    </a:lnTo>
                    <a:lnTo>
                      <a:pt x="415" y="14506"/>
                    </a:lnTo>
                    <a:lnTo>
                      <a:pt x="0" y="13506"/>
                    </a:lnTo>
                    <a:lnTo>
                      <a:pt x="623" y="12687"/>
                    </a:lnTo>
                    <a:lnTo>
                      <a:pt x="987" y="12141"/>
                    </a:lnTo>
                    <a:lnTo>
                      <a:pt x="727" y="11368"/>
                    </a:lnTo>
                    <a:lnTo>
                      <a:pt x="1350" y="10368"/>
                    </a:lnTo>
                    <a:lnTo>
                      <a:pt x="1506" y="9822"/>
                    </a:lnTo>
                    <a:lnTo>
                      <a:pt x="727" y="8458"/>
                    </a:lnTo>
                    <a:lnTo>
                      <a:pt x="883" y="7640"/>
                    </a:lnTo>
                    <a:lnTo>
                      <a:pt x="1610" y="7321"/>
                    </a:lnTo>
                    <a:lnTo>
                      <a:pt x="2077" y="6867"/>
                    </a:lnTo>
                    <a:lnTo>
                      <a:pt x="2440" y="6230"/>
                    </a:lnTo>
                    <a:lnTo>
                      <a:pt x="4517" y="5957"/>
                    </a:lnTo>
                    <a:lnTo>
                      <a:pt x="4777" y="5548"/>
                    </a:lnTo>
                    <a:lnTo>
                      <a:pt x="4777" y="5275"/>
                    </a:lnTo>
                    <a:lnTo>
                      <a:pt x="4050" y="5093"/>
                    </a:lnTo>
                    <a:lnTo>
                      <a:pt x="3687" y="4547"/>
                    </a:lnTo>
                    <a:lnTo>
                      <a:pt x="3219" y="4275"/>
                    </a:lnTo>
                    <a:lnTo>
                      <a:pt x="2596" y="3411"/>
                    </a:lnTo>
                    <a:lnTo>
                      <a:pt x="2856" y="1819"/>
                    </a:lnTo>
                    <a:lnTo>
                      <a:pt x="4258" y="1137"/>
                    </a:lnTo>
                    <a:lnTo>
                      <a:pt x="4881" y="1137"/>
                    </a:lnTo>
                    <a:lnTo>
                      <a:pt x="5296" y="728"/>
                    </a:lnTo>
                    <a:lnTo>
                      <a:pt x="5660" y="0"/>
                    </a:lnTo>
                    <a:lnTo>
                      <a:pt x="5867" y="45"/>
                    </a:lnTo>
                    <a:lnTo>
                      <a:pt x="7685" y="682"/>
                    </a:lnTo>
                    <a:lnTo>
                      <a:pt x="8100" y="1182"/>
                    </a:lnTo>
                    <a:lnTo>
                      <a:pt x="8463" y="1455"/>
                    </a:lnTo>
                    <a:lnTo>
                      <a:pt x="9917" y="1955"/>
                    </a:lnTo>
                    <a:lnTo>
                      <a:pt x="10488" y="2410"/>
                    </a:lnTo>
                    <a:lnTo>
                      <a:pt x="11008" y="2728"/>
                    </a:lnTo>
                    <a:lnTo>
                      <a:pt x="11579" y="2819"/>
                    </a:lnTo>
                    <a:lnTo>
                      <a:pt x="13708" y="2410"/>
                    </a:lnTo>
                    <a:lnTo>
                      <a:pt x="14383" y="2728"/>
                    </a:lnTo>
                    <a:lnTo>
                      <a:pt x="14019" y="4275"/>
                    </a:lnTo>
                    <a:lnTo>
                      <a:pt x="14642" y="5548"/>
                    </a:lnTo>
                    <a:lnTo>
                      <a:pt x="14798" y="6457"/>
                    </a:lnTo>
                    <a:lnTo>
                      <a:pt x="15006" y="8231"/>
                    </a:lnTo>
                    <a:lnTo>
                      <a:pt x="15369" y="9686"/>
                    </a:lnTo>
                    <a:lnTo>
                      <a:pt x="15837" y="10686"/>
                    </a:lnTo>
                    <a:lnTo>
                      <a:pt x="16512" y="11277"/>
                    </a:lnTo>
                    <a:lnTo>
                      <a:pt x="19419" y="12824"/>
                    </a:lnTo>
                    <a:lnTo>
                      <a:pt x="20042" y="12960"/>
                    </a:lnTo>
                    <a:lnTo>
                      <a:pt x="20977" y="12960"/>
                    </a:lnTo>
                    <a:lnTo>
                      <a:pt x="21600" y="13733"/>
                    </a:lnTo>
                    <a:lnTo>
                      <a:pt x="21237" y="14279"/>
                    </a:lnTo>
                    <a:lnTo>
                      <a:pt x="20613" y="14733"/>
                    </a:lnTo>
                    <a:lnTo>
                      <a:pt x="20406" y="15416"/>
                    </a:lnTo>
                    <a:lnTo>
                      <a:pt x="19523" y="15825"/>
                    </a:lnTo>
                    <a:lnTo>
                      <a:pt x="19056" y="16552"/>
                    </a:lnTo>
                    <a:lnTo>
                      <a:pt x="18433" y="16734"/>
                    </a:lnTo>
                    <a:lnTo>
                      <a:pt x="17706" y="17416"/>
                    </a:lnTo>
                    <a:lnTo>
                      <a:pt x="16096" y="17644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  <p:sp>
            <p:nvSpPr>
              <p:cNvPr id="258" name="Freeform 44"/>
              <p:cNvSpPr/>
              <p:nvPr/>
            </p:nvSpPr>
            <p:spPr>
              <a:xfrm>
                <a:off x="442089" y="298677"/>
                <a:ext cx="148758" cy="116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617" y="8856"/>
                    </a:moveTo>
                    <a:lnTo>
                      <a:pt x="8124" y="9158"/>
                    </a:lnTo>
                    <a:lnTo>
                      <a:pt x="7851" y="10627"/>
                    </a:lnTo>
                    <a:lnTo>
                      <a:pt x="8320" y="11837"/>
                    </a:lnTo>
                    <a:lnTo>
                      <a:pt x="8437" y="12701"/>
                    </a:lnTo>
                    <a:lnTo>
                      <a:pt x="8593" y="14386"/>
                    </a:lnTo>
                    <a:lnTo>
                      <a:pt x="8867" y="15768"/>
                    </a:lnTo>
                    <a:lnTo>
                      <a:pt x="9218" y="16718"/>
                    </a:lnTo>
                    <a:lnTo>
                      <a:pt x="9726" y="17280"/>
                    </a:lnTo>
                    <a:lnTo>
                      <a:pt x="11913" y="18749"/>
                    </a:lnTo>
                    <a:lnTo>
                      <a:pt x="12382" y="18878"/>
                    </a:lnTo>
                    <a:lnTo>
                      <a:pt x="13085" y="18878"/>
                    </a:lnTo>
                    <a:lnTo>
                      <a:pt x="13554" y="19613"/>
                    </a:lnTo>
                    <a:lnTo>
                      <a:pt x="13280" y="20131"/>
                    </a:lnTo>
                    <a:lnTo>
                      <a:pt x="12812" y="20563"/>
                    </a:lnTo>
                    <a:lnTo>
                      <a:pt x="12655" y="21211"/>
                    </a:lnTo>
                    <a:lnTo>
                      <a:pt x="13710" y="21384"/>
                    </a:lnTo>
                    <a:lnTo>
                      <a:pt x="14999" y="21600"/>
                    </a:lnTo>
                    <a:lnTo>
                      <a:pt x="15741" y="20909"/>
                    </a:lnTo>
                    <a:lnTo>
                      <a:pt x="18514" y="19699"/>
                    </a:lnTo>
                    <a:lnTo>
                      <a:pt x="19061" y="18965"/>
                    </a:lnTo>
                    <a:lnTo>
                      <a:pt x="19959" y="18965"/>
                    </a:lnTo>
                    <a:lnTo>
                      <a:pt x="21600" y="18187"/>
                    </a:lnTo>
                    <a:lnTo>
                      <a:pt x="20819" y="16286"/>
                    </a:lnTo>
                    <a:lnTo>
                      <a:pt x="20702" y="15768"/>
                    </a:lnTo>
                    <a:lnTo>
                      <a:pt x="20038" y="14256"/>
                    </a:lnTo>
                    <a:lnTo>
                      <a:pt x="19686" y="12787"/>
                    </a:lnTo>
                    <a:lnTo>
                      <a:pt x="18983" y="11405"/>
                    </a:lnTo>
                    <a:lnTo>
                      <a:pt x="18592" y="10022"/>
                    </a:lnTo>
                    <a:lnTo>
                      <a:pt x="18124" y="8856"/>
                    </a:lnTo>
                    <a:lnTo>
                      <a:pt x="17850" y="7646"/>
                    </a:lnTo>
                    <a:lnTo>
                      <a:pt x="17577" y="7128"/>
                    </a:lnTo>
                    <a:lnTo>
                      <a:pt x="16835" y="6350"/>
                    </a:lnTo>
                    <a:lnTo>
                      <a:pt x="16093" y="5659"/>
                    </a:lnTo>
                    <a:lnTo>
                      <a:pt x="15663" y="5746"/>
                    </a:lnTo>
                    <a:lnTo>
                      <a:pt x="15272" y="5659"/>
                    </a:lnTo>
                    <a:lnTo>
                      <a:pt x="13944" y="4968"/>
                    </a:lnTo>
                    <a:lnTo>
                      <a:pt x="11991" y="3629"/>
                    </a:lnTo>
                    <a:lnTo>
                      <a:pt x="11054" y="2549"/>
                    </a:lnTo>
                    <a:lnTo>
                      <a:pt x="10156" y="1987"/>
                    </a:lnTo>
                    <a:lnTo>
                      <a:pt x="9140" y="864"/>
                    </a:lnTo>
                    <a:lnTo>
                      <a:pt x="7617" y="0"/>
                    </a:lnTo>
                    <a:lnTo>
                      <a:pt x="6953" y="2203"/>
                    </a:lnTo>
                    <a:lnTo>
                      <a:pt x="6679" y="2462"/>
                    </a:lnTo>
                    <a:lnTo>
                      <a:pt x="6289" y="2333"/>
                    </a:lnTo>
                    <a:lnTo>
                      <a:pt x="6015" y="1987"/>
                    </a:lnTo>
                    <a:lnTo>
                      <a:pt x="5117" y="1598"/>
                    </a:lnTo>
                    <a:lnTo>
                      <a:pt x="4922" y="734"/>
                    </a:lnTo>
                    <a:lnTo>
                      <a:pt x="4726" y="432"/>
                    </a:lnTo>
                    <a:lnTo>
                      <a:pt x="3398" y="173"/>
                    </a:lnTo>
                    <a:lnTo>
                      <a:pt x="2461" y="821"/>
                    </a:lnTo>
                    <a:lnTo>
                      <a:pt x="1445" y="1080"/>
                    </a:lnTo>
                    <a:lnTo>
                      <a:pt x="742" y="2203"/>
                    </a:lnTo>
                    <a:lnTo>
                      <a:pt x="234" y="2678"/>
                    </a:lnTo>
                    <a:lnTo>
                      <a:pt x="0" y="3283"/>
                    </a:lnTo>
                    <a:lnTo>
                      <a:pt x="820" y="4234"/>
                    </a:lnTo>
                    <a:lnTo>
                      <a:pt x="1094" y="4277"/>
                    </a:lnTo>
                    <a:lnTo>
                      <a:pt x="1367" y="4018"/>
                    </a:lnTo>
                    <a:lnTo>
                      <a:pt x="2617" y="3931"/>
                    </a:lnTo>
                    <a:lnTo>
                      <a:pt x="3086" y="4147"/>
                    </a:lnTo>
                    <a:lnTo>
                      <a:pt x="3476" y="4795"/>
                    </a:lnTo>
                    <a:lnTo>
                      <a:pt x="3125" y="5530"/>
                    </a:lnTo>
                    <a:lnTo>
                      <a:pt x="2851" y="5400"/>
                    </a:lnTo>
                    <a:lnTo>
                      <a:pt x="2812" y="5011"/>
                    </a:lnTo>
                    <a:lnTo>
                      <a:pt x="2656" y="5098"/>
                    </a:lnTo>
                    <a:lnTo>
                      <a:pt x="2461" y="5530"/>
                    </a:lnTo>
                    <a:lnTo>
                      <a:pt x="2109" y="5530"/>
                    </a:lnTo>
                    <a:lnTo>
                      <a:pt x="1797" y="5962"/>
                    </a:lnTo>
                    <a:lnTo>
                      <a:pt x="1719" y="6610"/>
                    </a:lnTo>
                    <a:lnTo>
                      <a:pt x="3086" y="7214"/>
                    </a:lnTo>
                    <a:lnTo>
                      <a:pt x="3398" y="7690"/>
                    </a:lnTo>
                    <a:lnTo>
                      <a:pt x="3672" y="7949"/>
                    </a:lnTo>
                    <a:lnTo>
                      <a:pt x="4765" y="8424"/>
                    </a:lnTo>
                    <a:lnTo>
                      <a:pt x="5195" y="8856"/>
                    </a:lnTo>
                    <a:lnTo>
                      <a:pt x="5586" y="9158"/>
                    </a:lnTo>
                    <a:lnTo>
                      <a:pt x="6015" y="9245"/>
                    </a:lnTo>
                    <a:lnTo>
                      <a:pt x="7617" y="8856"/>
                    </a:lnTo>
                    <a:close/>
                  </a:path>
                </a:pathLst>
              </a:cu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/>
                </a:pPr>
                <a:endParaRPr/>
              </a:p>
            </p:txBody>
          </p:sp>
        </p:grpSp>
        <p:pic>
          <p:nvPicPr>
            <p:cNvPr id="260" name="Immagine 13" descr="Immagine 13"/>
            <p:cNvPicPr>
              <a:picLocks noChangeAspect="1"/>
            </p:cNvPicPr>
            <p:nvPr/>
          </p:nvPicPr>
          <p:blipFill>
            <a:blip r:embed="rId3"/>
            <a:srcRect l="25992" t="71300" r="68005" b="21419"/>
            <a:stretch>
              <a:fillRect/>
            </a:stretch>
          </p:blipFill>
          <p:spPr>
            <a:xfrm>
              <a:off x="853470" y="59566"/>
              <a:ext cx="422176" cy="2728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64" name="Rettangolo 57"/>
          <p:cNvGrpSpPr/>
          <p:nvPr/>
        </p:nvGrpSpPr>
        <p:grpSpPr>
          <a:xfrm>
            <a:off x="1492969" y="4020898"/>
            <a:ext cx="6241554" cy="2031323"/>
            <a:chOff x="0" y="147659"/>
            <a:chExt cx="6241552" cy="2031321"/>
          </a:xfrm>
        </p:grpSpPr>
        <p:sp>
          <p:nvSpPr>
            <p:cNvPr id="262" name="Rettangolo"/>
            <p:cNvSpPr/>
            <p:nvPr/>
          </p:nvSpPr>
          <p:spPr>
            <a:xfrm>
              <a:off x="0" y="757684"/>
              <a:ext cx="6241552" cy="811273"/>
            </a:xfrm>
            <a:prstGeom prst="rect">
              <a:avLst/>
            </a:prstGeom>
            <a:noFill/>
            <a:ln w="19050" cap="flat">
              <a:solidFill>
                <a:srgbClr val="3052A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i="1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endParaRPr/>
            </a:p>
          </p:txBody>
        </p:sp>
        <p:sp>
          <p:nvSpPr>
            <p:cNvPr id="263" name="Gli esiti dell’analisi sono riportati nella Relazione su «Il quadro strategico del FSE+»"/>
            <p:cNvSpPr txBox="1"/>
            <p:nvPr/>
          </p:nvSpPr>
          <p:spPr>
            <a:xfrm>
              <a:off x="55244" y="147659"/>
              <a:ext cx="6131063" cy="2031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endParaRPr dirty="0"/>
            </a:p>
            <a:p>
              <a:pPr algn="ctr">
                <a:defRPr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endParaRPr dirty="0"/>
            </a:p>
            <a:p>
              <a:pPr algn="ctr">
                <a:defRPr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endParaRPr dirty="0"/>
            </a:p>
            <a:p>
              <a:pPr algn="ctr">
                <a:defRPr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rPr dirty="0" err="1"/>
                <a:t>Gli</a:t>
              </a:r>
              <a:r>
                <a:rPr dirty="0"/>
                <a:t> </a:t>
              </a:r>
              <a:r>
                <a:rPr dirty="0" err="1"/>
                <a:t>esiti</a:t>
              </a:r>
              <a:r>
                <a:rPr dirty="0"/>
                <a:t> </a:t>
              </a:r>
              <a:r>
                <a:rPr dirty="0" err="1"/>
                <a:t>dell’analisi</a:t>
              </a:r>
              <a:r>
                <a:rPr dirty="0"/>
                <a:t> </a:t>
              </a:r>
              <a:r>
                <a:rPr dirty="0" err="1"/>
                <a:t>sono</a:t>
              </a:r>
              <a:r>
                <a:rPr dirty="0"/>
                <a:t> </a:t>
              </a:r>
              <a:r>
                <a:rPr dirty="0" err="1"/>
                <a:t>riportati</a:t>
              </a:r>
              <a:r>
                <a:rPr dirty="0"/>
                <a:t> </a:t>
              </a:r>
              <a:r>
                <a:rPr dirty="0" err="1"/>
                <a:t>nella</a:t>
              </a:r>
              <a:r>
                <a:rPr dirty="0"/>
                <a:t> </a:t>
              </a:r>
              <a:r>
                <a:rPr b="1" u="sng" dirty="0" err="1">
                  <a:solidFill>
                    <a:srgbClr val="002060"/>
                  </a:solidFill>
                  <a:uFill>
                    <a:solidFill>
                      <a:srgbClr val="CCCCFF"/>
                    </a:solidFill>
                  </a:u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Relazione</a:t>
              </a:r>
              <a:r>
                <a:rPr b="1" u="sng" dirty="0">
                  <a:solidFill>
                    <a:srgbClr val="002060"/>
                  </a:solidFill>
                  <a:uFill>
                    <a:solidFill>
                      <a:srgbClr val="CCCCFF"/>
                    </a:solidFill>
                  </a:u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 </a:t>
              </a:r>
              <a:r>
                <a:rPr b="1" u="sng" dirty="0" err="1">
                  <a:solidFill>
                    <a:srgbClr val="002060"/>
                  </a:solidFill>
                  <a:uFill>
                    <a:solidFill>
                      <a:srgbClr val="CCCCFF"/>
                    </a:solidFill>
                  </a:u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su</a:t>
              </a:r>
              <a:r>
                <a:rPr b="1" u="sng" dirty="0">
                  <a:solidFill>
                    <a:srgbClr val="002060"/>
                  </a:solidFill>
                  <a:uFill>
                    <a:solidFill>
                      <a:srgbClr val="CCCCFF"/>
                    </a:solidFill>
                  </a:u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 </a:t>
              </a:r>
              <a:r>
                <a:rPr b="1" u="sng" dirty="0">
                  <a:solidFill>
                    <a:srgbClr val="002060"/>
                  </a:solidFill>
                  <a:uFill>
                    <a:solidFill>
                      <a:srgbClr val="CCCCFF"/>
                    </a:solidFill>
                  </a:uFill>
                  <a:latin typeface="DIN-Medium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«</a:t>
              </a:r>
              <a:r>
                <a:rPr b="1" u="sng" dirty="0">
                  <a:solidFill>
                    <a:srgbClr val="002060"/>
                  </a:solidFill>
                  <a:uFill>
                    <a:solidFill>
                      <a:srgbClr val="CCCCFF"/>
                    </a:solidFill>
                  </a:uFill>
                  <a:latin typeface="DIN-Medium"/>
                </a:rPr>
                <a:t>Il </a:t>
              </a:r>
              <a:r>
                <a:rPr b="1" u="sng" dirty="0" err="1">
                  <a:solidFill>
                    <a:srgbClr val="002060"/>
                  </a:solidFill>
                  <a:uFill>
                    <a:solidFill>
                      <a:srgbClr val="CCCCFF"/>
                    </a:solidFill>
                  </a:uFill>
                  <a:latin typeface="DIN-Medium"/>
                </a:rPr>
                <a:t>quadro</a:t>
              </a:r>
              <a:r>
                <a:rPr b="1" u="sng" dirty="0">
                  <a:solidFill>
                    <a:srgbClr val="002060"/>
                  </a:solidFill>
                  <a:uFill>
                    <a:solidFill>
                      <a:srgbClr val="CCCCFF"/>
                    </a:solidFill>
                  </a:uFill>
                  <a:latin typeface="DIN-Medium"/>
                </a:rPr>
                <a:t> </a:t>
              </a:r>
              <a:r>
                <a:rPr b="1" u="sng" dirty="0" err="1">
                  <a:solidFill>
                    <a:srgbClr val="002060"/>
                  </a:solidFill>
                  <a:uFill>
                    <a:solidFill>
                      <a:srgbClr val="CCCCFF"/>
                    </a:solidFill>
                  </a:uFill>
                  <a:latin typeface="DIN-Medium"/>
                </a:rPr>
                <a:t>strategico</a:t>
              </a:r>
              <a:r>
                <a:rPr b="1" u="sng" dirty="0">
                  <a:solidFill>
                    <a:srgbClr val="002060"/>
                  </a:solidFill>
                  <a:uFill>
                    <a:solidFill>
                      <a:srgbClr val="CCCCFF"/>
                    </a:solidFill>
                  </a:uFill>
                  <a:latin typeface="DIN-Medium"/>
                </a:rPr>
                <a:t> del FSE+»</a:t>
              </a:r>
            </a:p>
            <a:p>
              <a:pPr algn="ctr">
                <a:defRPr b="1" u="sng">
                  <a:solidFill>
                    <a:srgbClr val="262699"/>
                  </a:solidFill>
                  <a:effectLst>
                    <a:outerShdw blurRad="50800" dist="38100" dir="2700000" rotWithShape="0">
                      <a:srgbClr val="000000">
                        <a:alpha val="40000"/>
                      </a:srgbClr>
                    </a:outerShdw>
                  </a:effectLst>
                  <a:latin typeface="DIN-Medium"/>
                  <a:ea typeface="DIN-Medium"/>
                  <a:cs typeface="DIN-Medium"/>
                  <a:sym typeface="DIN-Medium"/>
                </a:defRPr>
              </a:pPr>
              <a:endParaRPr b="1" dirty="0">
                <a:solidFill>
                  <a:schemeClr val="accent6"/>
                </a:solidFill>
              </a:endParaRPr>
            </a:p>
            <a:p>
              <a:pPr algn="ctr">
                <a:defRPr b="1" u="sng">
                  <a:solidFill>
                    <a:srgbClr val="262699"/>
                  </a:solidFill>
                  <a:effectLst>
                    <a:outerShdw blurRad="50800" dist="38100" dir="2700000" rotWithShape="0">
                      <a:srgbClr val="000000">
                        <a:alpha val="40000"/>
                      </a:srgbClr>
                    </a:outerShdw>
                  </a:effectLst>
                  <a:latin typeface="DIN-Medium"/>
                  <a:ea typeface="DIN-Medium"/>
                  <a:cs typeface="DIN-Medium"/>
                  <a:sym typeface="DIN-Medium"/>
                </a:defRPr>
              </a:pPr>
              <a:endParaRPr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267" name="Immagine 58"/>
          <p:cNvGrpSpPr/>
          <p:nvPr/>
        </p:nvGrpSpPr>
        <p:grpSpPr>
          <a:xfrm>
            <a:off x="641145" y="4673517"/>
            <a:ext cx="695856" cy="768678"/>
            <a:chOff x="0" y="0"/>
            <a:chExt cx="695855" cy="768677"/>
          </a:xfrm>
        </p:grpSpPr>
        <p:sp>
          <p:nvSpPr>
            <p:cNvPr id="265" name="Rettangolo"/>
            <p:cNvSpPr/>
            <p:nvPr/>
          </p:nvSpPr>
          <p:spPr>
            <a:xfrm>
              <a:off x="0" y="0"/>
              <a:ext cx="695856" cy="768678"/>
            </a:xfrm>
            <a:prstGeom prst="rect">
              <a:avLst/>
            </a:prstGeom>
            <a:solidFill>
              <a:srgbClr val="F9B44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266" name="image5.tif" descr="image5.t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695856" cy="7686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68" name="Rettangolo 60"/>
          <p:cNvSpPr txBox="1"/>
          <p:nvPr/>
        </p:nvSpPr>
        <p:spPr>
          <a:xfrm>
            <a:off x="369246" y="5516068"/>
            <a:ext cx="853377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lvl1pPr>
          </a:lstStyle>
          <a:p>
            <a:r>
              <a:t>È possibile scaricare il documento nella sezione del sito Sardegna Programmazione dedicata al FSE + (sottosezione Lavori preparatori).</a:t>
            </a:r>
          </a:p>
        </p:txBody>
      </p:sp>
      <p:sp>
        <p:nvSpPr>
          <p:cNvPr id="269" name="Triangolo isoscele 61"/>
          <p:cNvSpPr/>
          <p:nvPr/>
        </p:nvSpPr>
        <p:spPr>
          <a:xfrm rot="10800000">
            <a:off x="4069412" y="4280184"/>
            <a:ext cx="1582709" cy="228935"/>
          </a:xfrm>
          <a:prstGeom prst="triangle">
            <a:avLst/>
          </a:prstGeom>
          <a:solidFill>
            <a:srgbClr val="26269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270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  <p:pic>
        <p:nvPicPr>
          <p:cNvPr id="3" name="Elemento grafico 2" descr="Freccia linea, inversione a U orizzontale">
            <a:extLst>
              <a:ext uri="{FF2B5EF4-FFF2-40B4-BE49-F238E27FC236}">
                <a16:creationId xmlns:a16="http://schemas.microsoft.com/office/drawing/2014/main" id="{8A5C72D4-832C-4A30-934D-F4AD3BE493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24593" y="4570731"/>
            <a:ext cx="605601" cy="605601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2664E25B-27DE-49BE-93E4-6A56E7E936ED}"/>
              </a:ext>
            </a:extLst>
          </p:cNvPr>
          <p:cNvSpPr txBox="1"/>
          <p:nvPr/>
        </p:nvSpPr>
        <p:spPr>
          <a:xfrm>
            <a:off x="7838341" y="5137114"/>
            <a:ext cx="898642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49262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18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Vedi link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 Box 1"/>
          <p:cNvSpPr txBox="1"/>
          <p:nvPr/>
        </p:nvSpPr>
        <p:spPr>
          <a:xfrm>
            <a:off x="238462" y="125870"/>
            <a:ext cx="8754834" cy="57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Fase 1 – Analisi preliminare – Analisi delle policy</a:t>
            </a:r>
          </a:p>
        </p:txBody>
      </p:sp>
      <p:sp>
        <p:nvSpPr>
          <p:cNvPr id="273" name="CasellaDiTesto 6"/>
          <p:cNvSpPr txBox="1"/>
          <p:nvPr/>
        </p:nvSpPr>
        <p:spPr>
          <a:xfrm>
            <a:off x="273973" y="494149"/>
            <a:ext cx="8644795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indent="4762" algn="just">
              <a:spcBef>
                <a:spcPts val="6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lvl1pPr>
          </a:lstStyle>
          <a:p>
            <a:r>
              <a:rPr dirty="0" err="1"/>
              <a:t>L’analisi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policy ha </a:t>
            </a:r>
            <a:r>
              <a:rPr dirty="0" err="1"/>
              <a:t>riguardato</a:t>
            </a:r>
            <a:r>
              <a:rPr dirty="0"/>
              <a:t> </a:t>
            </a:r>
            <a:r>
              <a:rPr dirty="0" err="1"/>
              <a:t>diversi</a:t>
            </a:r>
            <a:r>
              <a:rPr dirty="0"/>
              <a:t> </a:t>
            </a:r>
            <a:r>
              <a:rPr dirty="0" err="1"/>
              <a:t>interventi</a:t>
            </a:r>
            <a:r>
              <a:rPr dirty="0"/>
              <a:t>/</a:t>
            </a:r>
            <a:r>
              <a:rPr dirty="0" err="1"/>
              <a:t>programmi</a:t>
            </a:r>
            <a:r>
              <a:rPr dirty="0"/>
              <a:t> </a:t>
            </a:r>
            <a:r>
              <a:rPr dirty="0" err="1"/>
              <a:t>finanziati</a:t>
            </a:r>
            <a:r>
              <a:rPr dirty="0"/>
              <a:t> a </a:t>
            </a:r>
            <a:r>
              <a:rPr dirty="0" err="1"/>
              <a:t>valere</a:t>
            </a:r>
            <a:r>
              <a:rPr dirty="0"/>
              <a:t> </a:t>
            </a:r>
            <a:r>
              <a:rPr dirty="0" err="1"/>
              <a:t>sul</a:t>
            </a:r>
            <a:r>
              <a:rPr dirty="0"/>
              <a:t> PO FSE 2014-2020 </a:t>
            </a:r>
            <a:r>
              <a:rPr dirty="0" err="1"/>
              <a:t>che</a:t>
            </a:r>
            <a:r>
              <a:rPr dirty="0"/>
              <a:t> </a:t>
            </a:r>
            <a:r>
              <a:rPr dirty="0" err="1"/>
              <a:t>rispondono</a:t>
            </a:r>
            <a:r>
              <a:rPr dirty="0"/>
              <a:t> a </a:t>
            </a:r>
            <a:r>
              <a:rPr dirty="0" err="1"/>
              <a:t>criteri</a:t>
            </a:r>
            <a:r>
              <a:rPr dirty="0"/>
              <a:t> di </a:t>
            </a:r>
            <a:r>
              <a:rPr dirty="0" err="1"/>
              <a:t>continuità</a:t>
            </a:r>
            <a:r>
              <a:rPr dirty="0"/>
              <a:t> con la </a:t>
            </a:r>
            <a:r>
              <a:rPr dirty="0" err="1"/>
              <a:t>Programmazione</a:t>
            </a:r>
            <a:r>
              <a:rPr dirty="0"/>
              <a:t> del FSE+ 21-27. </a:t>
            </a:r>
          </a:p>
        </p:txBody>
      </p:sp>
      <p:grpSp>
        <p:nvGrpSpPr>
          <p:cNvPr id="276" name="Rettangolo 7"/>
          <p:cNvGrpSpPr/>
          <p:nvPr/>
        </p:nvGrpSpPr>
        <p:grpSpPr>
          <a:xfrm>
            <a:off x="864595" y="3742841"/>
            <a:ext cx="8084144" cy="1539241"/>
            <a:chOff x="0" y="0"/>
            <a:chExt cx="8084142" cy="1539239"/>
          </a:xfrm>
        </p:grpSpPr>
        <p:sp>
          <p:nvSpPr>
            <p:cNvPr id="274" name="Rettangolo"/>
            <p:cNvSpPr/>
            <p:nvPr/>
          </p:nvSpPr>
          <p:spPr>
            <a:xfrm>
              <a:off x="0" y="54626"/>
              <a:ext cx="8084143" cy="1429988"/>
            </a:xfrm>
            <a:prstGeom prst="rect">
              <a:avLst/>
            </a:prstGeom>
            <a:noFill/>
            <a:ln w="12700" cap="flat">
              <a:solidFill>
                <a:srgbClr val="3351A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just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275" name="Gli esiti delle analisi sono riportati nei seguenti draft, concepiti come strumenti aperti e in progress, su cui il partenariato può richiedere modifiche e/o integrazioni. articolati come di seguito:…"/>
            <p:cNvSpPr txBox="1"/>
            <p:nvPr/>
          </p:nvSpPr>
          <p:spPr>
            <a:xfrm>
              <a:off x="52069" y="0"/>
              <a:ext cx="7980004" cy="1539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just">
                <a:defRPr sz="1600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rPr dirty="0" err="1"/>
                <a:t>Gli</a:t>
              </a:r>
              <a:r>
                <a:rPr dirty="0"/>
                <a:t> </a:t>
              </a:r>
              <a:r>
                <a:rPr dirty="0" err="1"/>
                <a:t>esiti</a:t>
              </a:r>
              <a:r>
                <a:rPr dirty="0"/>
                <a:t> </a:t>
              </a:r>
              <a:r>
                <a:rPr dirty="0" err="1"/>
                <a:t>delle</a:t>
              </a:r>
              <a:r>
                <a:rPr dirty="0"/>
                <a:t> </a:t>
              </a:r>
              <a:r>
                <a:rPr dirty="0" err="1"/>
                <a:t>analisi</a:t>
              </a:r>
              <a:r>
                <a:rPr dirty="0"/>
                <a:t> </a:t>
              </a:r>
              <a:r>
                <a:rPr dirty="0" err="1"/>
                <a:t>sono</a:t>
              </a:r>
              <a:r>
                <a:rPr dirty="0"/>
                <a:t> </a:t>
              </a:r>
              <a:r>
                <a:rPr dirty="0" err="1"/>
                <a:t>riportati</a:t>
              </a:r>
              <a:r>
                <a:rPr dirty="0"/>
                <a:t> </a:t>
              </a:r>
              <a:r>
                <a:rPr dirty="0" err="1"/>
                <a:t>nei</a:t>
              </a:r>
              <a:r>
                <a:rPr dirty="0"/>
                <a:t> </a:t>
              </a:r>
              <a:r>
                <a:rPr dirty="0" err="1"/>
                <a:t>seguenti</a:t>
              </a:r>
              <a:r>
                <a:rPr dirty="0"/>
                <a:t> </a:t>
              </a:r>
              <a:r>
                <a:rPr i="1" dirty="0"/>
                <a:t>draft, </a:t>
              </a:r>
              <a:r>
                <a:rPr i="1" dirty="0" err="1"/>
                <a:t>concepiti</a:t>
              </a:r>
              <a:r>
                <a:rPr i="1" dirty="0"/>
                <a:t> come </a:t>
              </a:r>
              <a:r>
                <a:rPr i="1" dirty="0" err="1"/>
                <a:t>strumenti</a:t>
              </a:r>
              <a:r>
                <a:rPr i="1" dirty="0"/>
                <a:t> </a:t>
              </a:r>
              <a:r>
                <a:rPr i="1" dirty="0" err="1"/>
                <a:t>aperti</a:t>
              </a:r>
              <a:r>
                <a:rPr i="1" dirty="0"/>
                <a:t> e in progress, </a:t>
              </a:r>
              <a:r>
                <a:rPr dirty="0" err="1"/>
                <a:t>su</a:t>
              </a:r>
              <a:r>
                <a:rPr dirty="0"/>
                <a:t> cui il </a:t>
              </a:r>
              <a:r>
                <a:rPr dirty="0" err="1"/>
                <a:t>partenariato</a:t>
              </a:r>
              <a:r>
                <a:rPr dirty="0"/>
                <a:t> </a:t>
              </a:r>
              <a:r>
                <a:rPr dirty="0" err="1"/>
                <a:t>può</a:t>
              </a:r>
              <a:r>
                <a:rPr dirty="0"/>
                <a:t> </a:t>
              </a:r>
              <a:r>
                <a:rPr dirty="0" err="1"/>
                <a:t>richiedere</a:t>
              </a:r>
              <a:r>
                <a:rPr dirty="0"/>
                <a:t> </a:t>
              </a:r>
              <a:r>
                <a:rPr dirty="0" err="1"/>
                <a:t>modifiche</a:t>
              </a:r>
              <a:r>
                <a:rPr dirty="0"/>
                <a:t> e/o </a:t>
              </a:r>
              <a:r>
                <a:rPr dirty="0" err="1"/>
                <a:t>integrazioni</a:t>
              </a:r>
              <a:r>
                <a:rPr i="1" dirty="0"/>
                <a:t>.</a:t>
              </a:r>
              <a:r>
                <a:rPr dirty="0"/>
                <a:t> </a:t>
              </a:r>
              <a:r>
                <a:rPr dirty="0" err="1"/>
                <a:t>articolati</a:t>
              </a:r>
              <a:r>
                <a:rPr dirty="0"/>
                <a:t> come di </a:t>
              </a:r>
              <a:r>
                <a:rPr dirty="0" err="1"/>
                <a:t>seguito</a:t>
              </a:r>
              <a:r>
                <a:rPr dirty="0"/>
                <a:t>:</a:t>
              </a:r>
              <a:endParaRPr dirty="0"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285750" indent="-285750" algn="just">
                <a:buClr>
                  <a:srgbClr val="000000"/>
                </a:buClr>
                <a:buSzPct val="100000"/>
                <a:buChar char="❑"/>
                <a:defRPr sz="1600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rPr dirty="0" err="1"/>
                <a:t>Rapporto</a:t>
              </a:r>
              <a:r>
                <a:rPr dirty="0"/>
                <a:t> </a:t>
              </a:r>
              <a:r>
                <a:rPr dirty="0" err="1"/>
                <a:t>intermedio</a:t>
              </a:r>
              <a:r>
                <a:rPr dirty="0"/>
                <a:t> </a:t>
              </a:r>
              <a:r>
                <a:rPr dirty="0" err="1"/>
                <a:t>analisi</a:t>
              </a:r>
              <a:r>
                <a:rPr dirty="0"/>
                <a:t> policy </a:t>
              </a:r>
              <a:r>
                <a:rPr b="1" u="sng" dirty="0" err="1">
                  <a:solidFill>
                    <a:srgbClr val="CCCCFF"/>
                  </a:solidFill>
                  <a:effectLst>
                    <a:outerShdw blurRad="50800" dist="38100" dir="2700000" rotWithShape="0">
                      <a:srgbClr val="000000">
                        <a:alpha val="40000"/>
                      </a:srgbClr>
                    </a:outerShdw>
                  </a:effectLst>
                  <a:uFill>
                    <a:solidFill>
                      <a:srgbClr val="CCCCFF"/>
                    </a:solidFill>
                  </a:uFill>
                  <a:hlinkClick r:id="rId3"/>
                </a:rPr>
                <a:t>Occupazione</a:t>
              </a:r>
              <a:endParaRPr b="1" u="sng" dirty="0"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a:endParaRPr>
            </a:p>
            <a:p>
              <a:pPr marL="285750" indent="-285750" algn="just">
                <a:buClr>
                  <a:srgbClr val="000000"/>
                </a:buClr>
                <a:buSzPct val="100000"/>
                <a:buChar char="❑"/>
                <a:defRPr sz="1600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rPr dirty="0" err="1"/>
                <a:t>Rapporto</a:t>
              </a:r>
              <a:r>
                <a:rPr dirty="0"/>
                <a:t> </a:t>
              </a:r>
              <a:r>
                <a:rPr dirty="0" err="1"/>
                <a:t>intermedio</a:t>
              </a:r>
              <a:r>
                <a:rPr dirty="0"/>
                <a:t> </a:t>
              </a:r>
              <a:r>
                <a:rPr dirty="0" err="1"/>
                <a:t>analisi</a:t>
              </a:r>
              <a:r>
                <a:rPr dirty="0"/>
                <a:t> policy </a:t>
              </a:r>
              <a:r>
                <a:rPr b="1" u="sng" dirty="0" err="1">
                  <a:solidFill>
                    <a:srgbClr val="CCCCFF"/>
                  </a:solidFill>
                  <a:effectLst>
                    <a:outerShdw blurRad="50800" dist="38100" dir="2700000" rotWithShape="0">
                      <a:srgbClr val="000000">
                        <a:alpha val="40000"/>
                      </a:srgbClr>
                    </a:outerShdw>
                  </a:effectLst>
                  <a:uFill>
                    <a:solidFill>
                      <a:srgbClr val="CCCCFF"/>
                    </a:solidFill>
                  </a:uFill>
                  <a:hlinkClick r:id="rId4"/>
                </a:rPr>
                <a:t>Inclusione</a:t>
              </a:r>
              <a:r>
                <a:rPr b="1" u="sng" dirty="0">
                  <a:solidFill>
                    <a:srgbClr val="CCCCFF"/>
                  </a:solidFill>
                  <a:effectLst>
                    <a:outerShdw blurRad="50800" dist="38100" dir="2700000" rotWithShape="0">
                      <a:srgbClr val="000000">
                        <a:alpha val="40000"/>
                      </a:srgbClr>
                    </a:outerShdw>
                  </a:effectLst>
                  <a:uFill>
                    <a:solidFill>
                      <a:srgbClr val="CCCCFF"/>
                    </a:solidFill>
                  </a:uFill>
                  <a:hlinkClick r:id="rId4"/>
                </a:rPr>
                <a:t> </a:t>
              </a:r>
              <a:r>
                <a:rPr b="1" u="sng" dirty="0" err="1">
                  <a:solidFill>
                    <a:srgbClr val="CCCCFF"/>
                  </a:solidFill>
                  <a:effectLst>
                    <a:outerShdw blurRad="50800" dist="38100" dir="2700000" rotWithShape="0">
                      <a:srgbClr val="000000">
                        <a:alpha val="40000"/>
                      </a:srgbClr>
                    </a:outerShdw>
                  </a:effectLst>
                  <a:uFill>
                    <a:solidFill>
                      <a:srgbClr val="CCCCFF"/>
                    </a:solidFill>
                  </a:uFill>
                  <a:hlinkClick r:id="rId4"/>
                </a:rPr>
                <a:t>Sociale</a:t>
              </a:r>
              <a:r>
                <a:rPr b="1" u="sng" dirty="0">
                  <a:solidFill>
                    <a:srgbClr val="CCCCFF"/>
                  </a:solidFill>
                  <a:effectLst>
                    <a:outerShdw blurRad="50800" dist="38100" dir="2700000" rotWithShape="0">
                      <a:srgbClr val="000000">
                        <a:alpha val="40000"/>
                      </a:srgbClr>
                    </a:outerShdw>
                  </a:effectLst>
                  <a:uFill>
                    <a:solidFill>
                      <a:srgbClr val="CCCCFF"/>
                    </a:solidFill>
                  </a:uFill>
                  <a:hlinkClick r:id="rId4"/>
                </a:rPr>
                <a:t> </a:t>
              </a:r>
              <a:endParaRPr b="1" u="sng" dirty="0"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a:endParaRPr>
            </a:p>
            <a:p>
              <a:pPr marL="285750" indent="-285750" algn="just">
                <a:buClr>
                  <a:srgbClr val="000000"/>
                </a:buClr>
                <a:buSzPct val="100000"/>
                <a:buChar char="❑"/>
                <a:defRPr sz="1600">
                  <a:solidFill>
                    <a:srgbClr val="002060"/>
                  </a:solidFill>
                  <a:latin typeface="DIN-Medium"/>
                  <a:ea typeface="DIN-Medium"/>
                  <a:cs typeface="DIN-Medium"/>
                  <a:sym typeface="DIN-Medium"/>
                </a:defRPr>
              </a:pPr>
              <a:r>
                <a:rPr dirty="0" err="1"/>
                <a:t>Rapporto</a:t>
              </a:r>
              <a:r>
                <a:rPr dirty="0"/>
                <a:t> </a:t>
              </a:r>
              <a:r>
                <a:rPr dirty="0" err="1"/>
                <a:t>intermedio</a:t>
              </a:r>
              <a:r>
                <a:rPr dirty="0"/>
                <a:t> </a:t>
              </a:r>
              <a:r>
                <a:rPr dirty="0" err="1"/>
                <a:t>analisi</a:t>
              </a:r>
              <a:r>
                <a:rPr dirty="0"/>
                <a:t> policy </a:t>
              </a:r>
              <a:r>
                <a:rPr b="1" u="sng" dirty="0" err="1">
                  <a:solidFill>
                    <a:srgbClr val="262699"/>
                  </a:solidFill>
                  <a:effectLst>
                    <a:outerShdw blurRad="50800" dist="38100" dir="2700000" rotWithShape="0">
                      <a:srgbClr val="000000">
                        <a:alpha val="40000"/>
                      </a:srgbClr>
                    </a:outerShdw>
                  </a:effectLst>
                </a:rPr>
                <a:t>Istruzione</a:t>
              </a:r>
              <a:r>
                <a:rPr b="1" u="sng" dirty="0">
                  <a:solidFill>
                    <a:srgbClr val="262699"/>
                  </a:solidFill>
                  <a:effectLst>
                    <a:outerShdw blurRad="50800" dist="38100" dir="2700000" rotWithShape="0">
                      <a:srgbClr val="000000">
                        <a:alpha val="40000"/>
                      </a:srgbClr>
                    </a:outerShdw>
                  </a:effectLst>
                </a:rPr>
                <a:t> e </a:t>
              </a:r>
              <a:r>
                <a:rPr b="1" u="sng" dirty="0" err="1">
                  <a:solidFill>
                    <a:srgbClr val="262699"/>
                  </a:solidFill>
                  <a:effectLst>
                    <a:outerShdw blurRad="50800" dist="38100" dir="2700000" rotWithShape="0">
                      <a:srgbClr val="000000">
                        <a:alpha val="40000"/>
                      </a:srgbClr>
                    </a:outerShdw>
                  </a:effectLst>
                </a:rPr>
                <a:t>Formazione</a:t>
              </a:r>
              <a:endParaRPr b="1" u="sng" dirty="0">
                <a:solidFill>
                  <a:srgbClr val="262699"/>
                </a:solidFill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77" name="Triangolo isoscele 14"/>
          <p:cNvSpPr/>
          <p:nvPr/>
        </p:nvSpPr>
        <p:spPr>
          <a:xfrm rot="10800000">
            <a:off x="3851919" y="3506871"/>
            <a:ext cx="1582709" cy="228936"/>
          </a:xfrm>
          <a:prstGeom prst="triangle">
            <a:avLst/>
          </a:prstGeom>
          <a:solidFill>
            <a:srgbClr val="26269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278" name="CasellaDiTesto 16"/>
          <p:cNvSpPr txBox="1"/>
          <p:nvPr/>
        </p:nvSpPr>
        <p:spPr>
          <a:xfrm>
            <a:off x="230094" y="5310272"/>
            <a:ext cx="8763202" cy="9618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indent="4762" algn="just">
              <a:spcBef>
                <a:spcPts val="3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/>
              <a:t>La </a:t>
            </a:r>
            <a:r>
              <a:rPr dirty="0" err="1"/>
              <a:t>documentazione</a:t>
            </a:r>
            <a:r>
              <a:rPr dirty="0"/>
              <a:t> è </a:t>
            </a:r>
            <a:r>
              <a:rPr b="1" dirty="0" err="1"/>
              <a:t>resa</a:t>
            </a:r>
            <a:r>
              <a:rPr b="1" dirty="0"/>
              <a:t> </a:t>
            </a:r>
            <a:r>
              <a:rPr b="1" dirty="0" err="1"/>
              <a:t>disponibile</a:t>
            </a:r>
            <a:r>
              <a:rPr b="1" dirty="0"/>
              <a:t> e </a:t>
            </a:r>
            <a:r>
              <a:rPr b="1" dirty="0" err="1"/>
              <a:t>condivisa</a:t>
            </a:r>
            <a:r>
              <a:rPr b="1" dirty="0"/>
              <a:t> </a:t>
            </a:r>
            <a:r>
              <a:rPr dirty="0"/>
              <a:t>con il </a:t>
            </a:r>
            <a:r>
              <a:rPr dirty="0" err="1"/>
              <a:t>partenariato</a:t>
            </a:r>
            <a:r>
              <a:rPr dirty="0"/>
              <a:t> </a:t>
            </a:r>
            <a:r>
              <a:rPr b="1" dirty="0"/>
              <a:t>prima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</a:t>
            </a:r>
            <a:r>
              <a:rPr dirty="0" err="1"/>
              <a:t>singole</a:t>
            </a:r>
            <a:r>
              <a:rPr dirty="0"/>
              <a:t> </a:t>
            </a:r>
            <a:r>
              <a:rPr dirty="0" err="1"/>
              <a:t>riunioni</a:t>
            </a:r>
            <a:r>
              <a:rPr dirty="0"/>
              <a:t> </a:t>
            </a:r>
            <a:r>
              <a:rPr dirty="0" err="1"/>
              <a:t>dei</a:t>
            </a:r>
            <a:r>
              <a:rPr dirty="0"/>
              <a:t> </a:t>
            </a:r>
            <a:r>
              <a:rPr dirty="0" err="1"/>
              <a:t>tavoli</a:t>
            </a:r>
            <a:r>
              <a:rPr dirty="0"/>
              <a:t> </a:t>
            </a:r>
            <a:r>
              <a:rPr dirty="0" err="1"/>
              <a:t>tematici</a:t>
            </a:r>
            <a:r>
              <a:rPr dirty="0"/>
              <a:t> </a:t>
            </a:r>
            <a:r>
              <a:rPr dirty="0" err="1"/>
              <a:t>attraverso</a:t>
            </a:r>
            <a:r>
              <a:rPr dirty="0"/>
              <a:t> il </a:t>
            </a:r>
            <a:r>
              <a:rPr dirty="0" err="1"/>
              <a:t>sito</a:t>
            </a:r>
            <a:r>
              <a:rPr dirty="0"/>
              <a:t> </a:t>
            </a:r>
            <a:r>
              <a:rPr dirty="0" err="1"/>
              <a:t>Sardegna</a:t>
            </a:r>
            <a:r>
              <a:rPr dirty="0"/>
              <a:t> </a:t>
            </a:r>
            <a:r>
              <a:rPr dirty="0" err="1"/>
              <a:t>Programmazione</a:t>
            </a:r>
            <a:r>
              <a:rPr dirty="0"/>
              <a:t>.</a:t>
            </a:r>
          </a:p>
          <a:p>
            <a:pPr indent="4762" algn="just">
              <a:spcBef>
                <a:spcPts val="3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/>
              <a:t>La </a:t>
            </a:r>
            <a:r>
              <a:rPr b="1" u="sng" dirty="0" err="1"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rPr>
              <a:t>Relazione</a:t>
            </a:r>
            <a:r>
              <a:rPr b="1" u="sng" dirty="0"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rPr>
              <a:t> Finale</a:t>
            </a:r>
            <a:r>
              <a:rPr dirty="0"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dirty="0"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dirty="0" err="1"/>
              <a:t>sarà</a:t>
            </a:r>
            <a:r>
              <a:rPr dirty="0"/>
              <a:t> </a:t>
            </a:r>
            <a:r>
              <a:rPr dirty="0" err="1"/>
              <a:t>invece</a:t>
            </a:r>
            <a:r>
              <a:rPr dirty="0"/>
              <a:t> </a:t>
            </a:r>
            <a:r>
              <a:rPr dirty="0" err="1"/>
              <a:t>resa</a:t>
            </a:r>
            <a:r>
              <a:rPr dirty="0"/>
              <a:t> </a:t>
            </a:r>
            <a:r>
              <a:rPr dirty="0" err="1"/>
              <a:t>disponibile</a:t>
            </a:r>
            <a:r>
              <a:rPr dirty="0"/>
              <a:t> a </a:t>
            </a:r>
            <a:r>
              <a:rPr dirty="0" err="1"/>
              <a:t>conclusione</a:t>
            </a:r>
            <a:r>
              <a:rPr dirty="0"/>
              <a:t> del </a:t>
            </a:r>
            <a:r>
              <a:rPr dirty="0" err="1"/>
              <a:t>percorso</a:t>
            </a:r>
            <a:r>
              <a:rPr dirty="0"/>
              <a:t> </a:t>
            </a:r>
            <a:r>
              <a:rPr dirty="0" err="1"/>
              <a:t>partenariale</a:t>
            </a:r>
            <a:r>
              <a:rPr dirty="0"/>
              <a:t>.</a:t>
            </a:r>
          </a:p>
        </p:txBody>
      </p:sp>
      <p:grpSp>
        <p:nvGrpSpPr>
          <p:cNvPr id="297" name="Gruppo 23"/>
          <p:cNvGrpSpPr/>
          <p:nvPr/>
        </p:nvGrpSpPr>
        <p:grpSpPr>
          <a:xfrm>
            <a:off x="70341" y="1409437"/>
            <a:ext cx="8948753" cy="2051991"/>
            <a:chOff x="0" y="0"/>
            <a:chExt cx="8784977" cy="1772069"/>
          </a:xfrm>
        </p:grpSpPr>
        <p:grpSp>
          <p:nvGrpSpPr>
            <p:cNvPr id="281" name="Rettangolo 17"/>
            <p:cNvGrpSpPr/>
            <p:nvPr/>
          </p:nvGrpSpPr>
          <p:grpSpPr>
            <a:xfrm>
              <a:off x="17242" y="482"/>
              <a:ext cx="2789349" cy="438410"/>
              <a:chOff x="0" y="0"/>
              <a:chExt cx="2789347" cy="438408"/>
            </a:xfrm>
          </p:grpSpPr>
          <p:sp>
            <p:nvSpPr>
              <p:cNvPr id="279" name="Rettangolo"/>
              <p:cNvSpPr/>
              <p:nvPr/>
            </p:nvSpPr>
            <p:spPr>
              <a:xfrm>
                <a:off x="0" y="0"/>
                <a:ext cx="2789348" cy="438409"/>
              </a:xfrm>
              <a:prstGeom prst="rect">
                <a:avLst/>
              </a:prstGeom>
              <a:solidFill>
                <a:srgbClr val="F9B441"/>
              </a:solidFill>
              <a:ln w="12700" cap="flat">
                <a:noFill/>
                <a:miter lim="400000"/>
              </a:ln>
              <a:effectLst>
                <a:outerShdw blurRad="50800" dist="38100" dir="81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280" name="Occupazione"/>
              <p:cNvSpPr/>
              <p:nvPr/>
            </p:nvSpPr>
            <p:spPr>
              <a:xfrm>
                <a:off x="45719" y="219204"/>
                <a:ext cx="2697909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6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lvl1pPr>
              </a:lstStyle>
              <a:p>
                <a:r>
                  <a:t>Occupazione</a:t>
                </a:r>
              </a:p>
            </p:txBody>
          </p:sp>
        </p:grpSp>
        <p:grpSp>
          <p:nvGrpSpPr>
            <p:cNvPr id="284" name="Rettangolo 18"/>
            <p:cNvGrpSpPr/>
            <p:nvPr/>
          </p:nvGrpSpPr>
          <p:grpSpPr>
            <a:xfrm>
              <a:off x="5994335" y="0"/>
              <a:ext cx="2790642" cy="439213"/>
              <a:chOff x="0" y="0"/>
              <a:chExt cx="2790641" cy="439212"/>
            </a:xfrm>
          </p:grpSpPr>
          <p:sp>
            <p:nvSpPr>
              <p:cNvPr id="282" name="Rettangolo"/>
              <p:cNvSpPr/>
              <p:nvPr/>
            </p:nvSpPr>
            <p:spPr>
              <a:xfrm>
                <a:off x="-1" y="0"/>
                <a:ext cx="2790643" cy="439213"/>
              </a:xfrm>
              <a:prstGeom prst="rect">
                <a:avLst/>
              </a:prstGeom>
              <a:solidFill>
                <a:srgbClr val="F9B441"/>
              </a:solidFill>
              <a:ln w="12700" cap="flat">
                <a:solidFill>
                  <a:srgbClr val="8585E0"/>
                </a:solidFill>
                <a:prstDash val="solid"/>
                <a:miter lim="800000"/>
              </a:ln>
              <a:effectLst>
                <a:outerShdw blurRad="50800" dist="38100" dir="81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283" name="Istruzione e formazione"/>
              <p:cNvSpPr/>
              <p:nvPr/>
            </p:nvSpPr>
            <p:spPr>
              <a:xfrm>
                <a:off x="52069" y="219606"/>
                <a:ext cx="2686503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6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lvl1pPr>
              </a:lstStyle>
              <a:p>
                <a:r>
                  <a:t>Istruzione e formazione</a:t>
                </a:r>
              </a:p>
            </p:txBody>
          </p:sp>
        </p:grpSp>
        <p:grpSp>
          <p:nvGrpSpPr>
            <p:cNvPr id="287" name="Rettangolo 19"/>
            <p:cNvGrpSpPr/>
            <p:nvPr/>
          </p:nvGrpSpPr>
          <p:grpSpPr>
            <a:xfrm>
              <a:off x="3032884" y="4600"/>
              <a:ext cx="2790643" cy="439213"/>
              <a:chOff x="0" y="0"/>
              <a:chExt cx="2790641" cy="439212"/>
            </a:xfrm>
          </p:grpSpPr>
          <p:sp>
            <p:nvSpPr>
              <p:cNvPr id="285" name="Rettangolo"/>
              <p:cNvSpPr/>
              <p:nvPr/>
            </p:nvSpPr>
            <p:spPr>
              <a:xfrm>
                <a:off x="-1" y="0"/>
                <a:ext cx="2790643" cy="439213"/>
              </a:xfrm>
              <a:prstGeom prst="rect">
                <a:avLst/>
              </a:prstGeom>
              <a:solidFill>
                <a:srgbClr val="F9B441"/>
              </a:solidFill>
              <a:ln w="12700" cap="flat">
                <a:noFill/>
                <a:miter lim="400000"/>
              </a:ln>
              <a:effectLst>
                <a:outerShdw blurRad="50800" dist="38100" dir="81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286" name="Inclusione sociale"/>
              <p:cNvSpPr/>
              <p:nvPr/>
            </p:nvSpPr>
            <p:spPr>
              <a:xfrm>
                <a:off x="45719" y="219606"/>
                <a:ext cx="2699203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500" b="1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lvl1pPr>
              </a:lstStyle>
              <a:p>
                <a:r>
                  <a:t>Inclusione sociale</a:t>
                </a:r>
              </a:p>
            </p:txBody>
          </p:sp>
        </p:grpSp>
        <p:grpSp>
          <p:nvGrpSpPr>
            <p:cNvPr id="290" name="Rettangolo 20"/>
            <p:cNvGrpSpPr/>
            <p:nvPr/>
          </p:nvGrpSpPr>
          <p:grpSpPr>
            <a:xfrm>
              <a:off x="0" y="476881"/>
              <a:ext cx="2808313" cy="1279073"/>
              <a:chOff x="0" y="130084"/>
              <a:chExt cx="2808312" cy="1279071"/>
            </a:xfrm>
          </p:grpSpPr>
          <p:sp>
            <p:nvSpPr>
              <p:cNvPr id="288" name="Rettangolo"/>
              <p:cNvSpPr/>
              <p:nvPr/>
            </p:nvSpPr>
            <p:spPr>
              <a:xfrm>
                <a:off x="0" y="130084"/>
                <a:ext cx="2808313" cy="1279072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12700" cap="flat">
                <a:solidFill>
                  <a:srgbClr val="A6A6A6"/>
                </a:solidFill>
                <a:prstDash val="solid"/>
                <a:miter lim="800000"/>
              </a:ln>
              <a:effectLst>
                <a:outerShdw blurRad="50800" dist="38100" dir="81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just"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289" name="Green &amp; Blue Economy…"/>
              <p:cNvSpPr/>
              <p:nvPr/>
            </p:nvSpPr>
            <p:spPr>
              <a:xfrm>
                <a:off x="52069" y="769620"/>
                <a:ext cx="2704174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/>
              <a:p>
                <a:pPr marL="285750" indent="-285750" algn="just">
                  <a:buClr>
                    <a:srgbClr val="000000"/>
                  </a:buClr>
                  <a:buSzPct val="100000"/>
                  <a:buChar char="❑"/>
                  <a:defRPr sz="1600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rPr dirty="0"/>
                  <a:t>Green &amp; Blue Economy</a:t>
                </a:r>
                <a:endParaRPr dirty="0">
                  <a:solidFill>
                    <a:schemeClr val="accent3">
                      <a:lumOff val="44000"/>
                    </a:schemeClr>
                  </a:solidFill>
                </a:endParaRPr>
              </a:p>
              <a:p>
                <a:pPr marL="285750" indent="-285750" algn="just">
                  <a:buClr>
                    <a:srgbClr val="000000"/>
                  </a:buClr>
                  <a:buSzPct val="100000"/>
                  <a:buChar char="❑"/>
                  <a:defRPr sz="1600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rPr dirty="0"/>
                  <a:t>TVB - Voucher </a:t>
                </a:r>
                <a:r>
                  <a:rPr dirty="0" err="1"/>
                  <a:t>formativi</a:t>
                </a:r>
                <a:endParaRPr dirty="0">
                  <a:solidFill>
                    <a:schemeClr val="accent3">
                      <a:lumOff val="44000"/>
                    </a:schemeClr>
                  </a:solidFill>
                </a:endParaRPr>
              </a:p>
              <a:p>
                <a:pPr marL="285750" indent="-285750" algn="just">
                  <a:buClr>
                    <a:srgbClr val="000000"/>
                  </a:buClr>
                  <a:buSzPct val="100000"/>
                  <a:buChar char="❑"/>
                  <a:defRPr sz="1600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rPr dirty="0" err="1"/>
                  <a:t>Destinazione</a:t>
                </a:r>
                <a:r>
                  <a:rPr dirty="0"/>
                  <a:t> </a:t>
                </a:r>
                <a:r>
                  <a:rPr dirty="0" err="1"/>
                  <a:t>Sardegna</a:t>
                </a:r>
                <a:r>
                  <a:rPr dirty="0"/>
                  <a:t> </a:t>
                </a:r>
                <a:r>
                  <a:rPr dirty="0" err="1"/>
                  <a:t>Lavoro</a:t>
                </a:r>
                <a:endParaRPr dirty="0">
                  <a:solidFill>
                    <a:schemeClr val="accent3">
                      <a:lumOff val="44000"/>
                    </a:schemeClr>
                  </a:solidFill>
                </a:endParaRPr>
              </a:p>
              <a:p>
                <a:pPr marL="285750" indent="-285750" algn="just">
                  <a:buClr>
                    <a:srgbClr val="000000"/>
                  </a:buClr>
                  <a:buSzPct val="100000"/>
                  <a:buChar char="❑"/>
                  <a:defRPr sz="1600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rPr dirty="0"/>
                  <a:t>Flexicurity</a:t>
                </a:r>
                <a:endParaRPr dirty="0">
                  <a:solidFill>
                    <a:schemeClr val="accent3">
                      <a:lumOff val="44000"/>
                    </a:schemeClr>
                  </a:solidFill>
                </a:endParaRPr>
              </a:p>
              <a:p>
                <a:pPr marL="285750" indent="-285750" algn="just">
                  <a:buClr>
                    <a:srgbClr val="000000"/>
                  </a:buClr>
                  <a:buSzPct val="100000"/>
                  <a:buChar char="❑"/>
                  <a:defRPr sz="1600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rPr dirty="0"/>
                  <a:t>Welfare </a:t>
                </a:r>
                <a:r>
                  <a:rPr dirty="0" err="1"/>
                  <a:t>aziendale</a:t>
                </a:r>
                <a:endParaRPr dirty="0"/>
              </a:p>
            </p:txBody>
          </p:sp>
        </p:grpSp>
        <p:grpSp>
          <p:nvGrpSpPr>
            <p:cNvPr id="293" name="Rettangolo 21"/>
            <p:cNvGrpSpPr/>
            <p:nvPr/>
          </p:nvGrpSpPr>
          <p:grpSpPr>
            <a:xfrm>
              <a:off x="5994333" y="492994"/>
              <a:ext cx="2790644" cy="1279075"/>
              <a:chOff x="-1" y="-1"/>
              <a:chExt cx="2790643" cy="1279073"/>
            </a:xfrm>
          </p:grpSpPr>
          <p:sp>
            <p:nvSpPr>
              <p:cNvPr id="291" name="Rettangolo"/>
              <p:cNvSpPr/>
              <p:nvPr/>
            </p:nvSpPr>
            <p:spPr>
              <a:xfrm>
                <a:off x="-1" y="-1"/>
                <a:ext cx="2790643" cy="1279073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12700" cap="flat">
                <a:solidFill>
                  <a:srgbClr val="A6A6A6"/>
                </a:solidFill>
                <a:prstDash val="solid"/>
                <a:miter lim="800000"/>
              </a:ln>
              <a:effectLst>
                <a:outerShdw blurRad="50800" dist="38100" dir="81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just"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292" name="Alta Formazione…"/>
              <p:cNvSpPr/>
              <p:nvPr/>
            </p:nvSpPr>
            <p:spPr>
              <a:xfrm>
                <a:off x="52069" y="100929"/>
                <a:ext cx="2686503" cy="10772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/>
              <a:p>
                <a:pPr marL="285750" indent="-285750" algn="just">
                  <a:buClr>
                    <a:srgbClr val="000000"/>
                  </a:buClr>
                  <a:buSzPct val="100000"/>
                  <a:buChar char="❑"/>
                  <a:defRPr sz="1600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rPr dirty="0"/>
                  <a:t>Alta </a:t>
                </a:r>
                <a:r>
                  <a:rPr dirty="0" err="1"/>
                  <a:t>Formazione</a:t>
                </a:r>
                <a:endParaRPr dirty="0">
                  <a:solidFill>
                    <a:schemeClr val="accent3">
                      <a:lumOff val="44000"/>
                    </a:schemeClr>
                  </a:solidFill>
                </a:endParaRPr>
              </a:p>
              <a:p>
                <a:pPr marL="285750" indent="-285750">
                  <a:buClr>
                    <a:srgbClr val="000000"/>
                  </a:buClr>
                  <a:buSzPct val="100000"/>
                  <a:buChar char="❑"/>
                  <a:defRPr sz="1600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rPr dirty="0" err="1"/>
                  <a:t>Istruzione</a:t>
                </a:r>
                <a:r>
                  <a:rPr dirty="0"/>
                  <a:t> </a:t>
                </a:r>
                <a:r>
                  <a:rPr dirty="0" err="1"/>
                  <a:t>Tecnica</a:t>
                </a:r>
                <a:r>
                  <a:rPr dirty="0"/>
                  <a:t> </a:t>
                </a:r>
                <a:r>
                  <a:rPr dirty="0" err="1"/>
                  <a:t>Superiore</a:t>
                </a:r>
                <a:r>
                  <a:rPr dirty="0"/>
                  <a:t> </a:t>
                </a:r>
                <a:endParaRPr lang="it-IT" dirty="0"/>
              </a:p>
              <a:p>
                <a:pPr marL="285750" indent="-285750" algn="just">
                  <a:buClr>
                    <a:srgbClr val="000000"/>
                  </a:buClr>
                  <a:buSzPct val="100000"/>
                  <a:buChar char="❑"/>
                  <a:defRPr sz="1600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rPr dirty="0"/>
                  <a:t>Tutti a </a:t>
                </a:r>
                <a:r>
                  <a:rPr dirty="0" err="1"/>
                  <a:t>Iscol</a:t>
                </a:r>
                <a:r>
                  <a:rPr dirty="0"/>
                  <a:t>@</a:t>
                </a:r>
              </a:p>
            </p:txBody>
          </p:sp>
        </p:grpSp>
        <p:grpSp>
          <p:nvGrpSpPr>
            <p:cNvPr id="296" name="Rettangolo 22"/>
            <p:cNvGrpSpPr/>
            <p:nvPr/>
          </p:nvGrpSpPr>
          <p:grpSpPr>
            <a:xfrm>
              <a:off x="3007747" y="492995"/>
              <a:ext cx="2790643" cy="1279073"/>
              <a:chOff x="0" y="0"/>
              <a:chExt cx="2790641" cy="1279071"/>
            </a:xfrm>
          </p:grpSpPr>
          <p:sp>
            <p:nvSpPr>
              <p:cNvPr id="294" name="Rettangolo"/>
              <p:cNvSpPr/>
              <p:nvPr/>
            </p:nvSpPr>
            <p:spPr>
              <a:xfrm>
                <a:off x="-1" y="-1"/>
                <a:ext cx="2790643" cy="1279073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12700" cap="flat">
                <a:solidFill>
                  <a:srgbClr val="A6A6A6"/>
                </a:solidFill>
                <a:prstDash val="solid"/>
                <a:miter lim="800000"/>
              </a:ln>
              <a:effectLst>
                <a:outerShdw blurRad="50800" dist="38100" dir="81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just"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295" name="Reddito di cittadinanza…"/>
              <p:cNvSpPr/>
              <p:nvPr/>
            </p:nvSpPr>
            <p:spPr>
              <a:xfrm>
                <a:off x="52069" y="639535"/>
                <a:ext cx="2686503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/>
              <a:p>
                <a:pPr marL="285750" indent="-285750" algn="just">
                  <a:buClr>
                    <a:srgbClr val="000000"/>
                  </a:buClr>
                  <a:buSzPct val="100000"/>
                  <a:buChar char="❑"/>
                  <a:defRPr sz="1600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t>Reddito di cittadinanza</a:t>
                </a:r>
                <a:endParaRPr>
                  <a:solidFill>
                    <a:schemeClr val="accent3">
                      <a:lumOff val="44000"/>
                    </a:schemeClr>
                  </a:solidFill>
                </a:endParaRPr>
              </a:p>
              <a:p>
                <a:pPr marL="285750" indent="-285750" algn="just">
                  <a:buClr>
                    <a:srgbClr val="000000"/>
                  </a:buClr>
                  <a:buSzPct val="100000"/>
                  <a:buChar char="❑"/>
                  <a:defRPr sz="1600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t>Includis</a:t>
                </a:r>
              </a:p>
              <a:p>
                <a:pPr marL="285750" indent="-285750" algn="just">
                  <a:buClr>
                    <a:srgbClr val="000000"/>
                  </a:buClr>
                  <a:buSzPct val="100000"/>
                  <a:buChar char="❑"/>
                  <a:defRPr sz="1600">
                    <a:solidFill>
                      <a:srgbClr val="002060"/>
                    </a:solidFill>
                    <a:latin typeface="DIN-Medium"/>
                    <a:ea typeface="DIN-Medium"/>
                    <a:cs typeface="DIN-Medium"/>
                    <a:sym typeface="DIN-Medium"/>
                  </a:defRPr>
                </a:pPr>
                <a:r>
                  <a:t>Diversity Management</a:t>
                </a:r>
              </a:p>
            </p:txBody>
          </p:sp>
        </p:grpSp>
      </p:grpSp>
      <p:sp>
        <p:nvSpPr>
          <p:cNvPr id="298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  <p:grpSp>
        <p:nvGrpSpPr>
          <p:cNvPr id="301" name="Immagine 2"/>
          <p:cNvGrpSpPr/>
          <p:nvPr/>
        </p:nvGrpSpPr>
        <p:grpSpPr>
          <a:xfrm>
            <a:off x="107504" y="4228484"/>
            <a:ext cx="695856" cy="638576"/>
            <a:chOff x="0" y="0"/>
            <a:chExt cx="695855" cy="638575"/>
          </a:xfrm>
        </p:grpSpPr>
        <p:sp>
          <p:nvSpPr>
            <p:cNvPr id="299" name="Rettangolo"/>
            <p:cNvSpPr/>
            <p:nvPr/>
          </p:nvSpPr>
          <p:spPr>
            <a:xfrm>
              <a:off x="0" y="0"/>
              <a:ext cx="695856" cy="638576"/>
            </a:xfrm>
            <a:prstGeom prst="rect">
              <a:avLst/>
            </a:prstGeom>
            <a:solidFill>
              <a:srgbClr val="F9B44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pic>
          <p:nvPicPr>
            <p:cNvPr id="300" name="image5.tif" descr="image5.t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695856" cy="6385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" name="Elemento grafico 1" descr="Freccia linea, inversione a U orizzontale">
            <a:extLst>
              <a:ext uri="{FF2B5EF4-FFF2-40B4-BE49-F238E27FC236}">
                <a16:creationId xmlns:a16="http://schemas.microsoft.com/office/drawing/2014/main" id="{ED00B0A5-0306-4EBC-84BF-1DDA2E9BA1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27741" y="4373786"/>
            <a:ext cx="511611" cy="511611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B1768A2-C535-4528-8BC6-2383998F9A54}"/>
              </a:ext>
            </a:extLst>
          </p:cNvPr>
          <p:cNvSpPr txBox="1"/>
          <p:nvPr/>
        </p:nvSpPr>
        <p:spPr>
          <a:xfrm>
            <a:off x="7303771" y="4841693"/>
            <a:ext cx="805668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49262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Vedi link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Text Box 1"/>
          <p:cNvSpPr txBox="1"/>
          <p:nvPr/>
        </p:nvSpPr>
        <p:spPr>
          <a:xfrm>
            <a:off x="238462" y="125870"/>
            <a:ext cx="8682826" cy="422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rPr dirty="0" err="1"/>
              <a:t>Fase</a:t>
            </a:r>
            <a:r>
              <a:rPr dirty="0"/>
              <a:t> 2 –</a:t>
            </a:r>
            <a:r>
              <a:rPr lang="it-IT" dirty="0"/>
              <a:t> </a:t>
            </a:r>
            <a:r>
              <a:rPr dirty="0"/>
              <a:t>Il </a:t>
            </a:r>
            <a:r>
              <a:rPr dirty="0" err="1"/>
              <a:t>percorso</a:t>
            </a:r>
            <a:r>
              <a:rPr dirty="0"/>
              <a:t> </a:t>
            </a:r>
            <a:r>
              <a:rPr dirty="0" err="1"/>
              <a:t>partenariale</a:t>
            </a:r>
            <a:endParaRPr dirty="0"/>
          </a:p>
        </p:txBody>
      </p:sp>
      <p:sp>
        <p:nvSpPr>
          <p:cNvPr id="304" name="CasellaDiTesto 3"/>
          <p:cNvSpPr txBox="1"/>
          <p:nvPr/>
        </p:nvSpPr>
        <p:spPr>
          <a:xfrm>
            <a:off x="222012" y="655349"/>
            <a:ext cx="8677787" cy="5740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indent="4762" algn="just">
              <a:spcBef>
                <a:spcPts val="600"/>
              </a:spcBef>
              <a:defRPr sz="160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A seguito della riunione plenaria, sono previsti 3 tavoli tematici per singola policy e una riunione conclusiva plenaria.</a:t>
            </a:r>
          </a:p>
        </p:txBody>
      </p:sp>
      <p:sp>
        <p:nvSpPr>
          <p:cNvPr id="305" name="AutoShape 4"/>
          <p:cNvSpPr/>
          <p:nvPr/>
        </p:nvSpPr>
        <p:spPr>
          <a:xfrm>
            <a:off x="1331640" y="1890172"/>
            <a:ext cx="6840761" cy="1610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9860" y="0"/>
                </a:lnTo>
                <a:lnTo>
                  <a:pt x="21600" y="10800"/>
                </a:lnTo>
                <a:lnTo>
                  <a:pt x="1986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9B441"/>
          </a:solidFill>
          <a:ln w="6350">
            <a:solidFill>
              <a:srgbClr val="3351A0"/>
            </a:solidFill>
            <a:miter/>
          </a:ln>
          <a:effectLst>
            <a:outerShdw blurRad="50800" dist="38100" dir="8100000" rotWithShape="0">
              <a:srgbClr val="000000">
                <a:alpha val="40000"/>
              </a:srgbClr>
            </a:outerShdw>
          </a:effectLst>
        </p:spPr>
        <p:txBody>
          <a:bodyPr lIns="45719" rIns="45719" anchor="ctr"/>
          <a:lstStyle/>
          <a:p>
            <a:pPr algn="ctr">
              <a:defRPr sz="1600">
                <a:solidFill>
                  <a:schemeClr val="accent3">
                    <a:lumOff val="44000"/>
                  </a:schemeClr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endParaRPr/>
          </a:p>
        </p:txBody>
      </p:sp>
      <p:sp>
        <p:nvSpPr>
          <p:cNvPr id="306" name="Line 68"/>
          <p:cNvSpPr/>
          <p:nvPr/>
        </p:nvSpPr>
        <p:spPr>
          <a:xfrm>
            <a:off x="2737441" y="2831806"/>
            <a:ext cx="4543607" cy="1"/>
          </a:xfrm>
          <a:prstGeom prst="line">
            <a:avLst/>
          </a:prstGeom>
          <a:ln w="12700">
            <a:solidFill>
              <a:srgbClr val="80808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07" name="Freeform 15"/>
          <p:cNvSpPr/>
          <p:nvPr/>
        </p:nvSpPr>
        <p:spPr>
          <a:xfrm rot="5400000">
            <a:off x="2452422" y="2586950"/>
            <a:ext cx="104854" cy="4897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0" y="0"/>
                </a:moveTo>
                <a:lnTo>
                  <a:pt x="0" y="1810"/>
                </a:lnTo>
                <a:lnTo>
                  <a:pt x="21600" y="5399"/>
                </a:lnTo>
                <a:lnTo>
                  <a:pt x="0" y="9023"/>
                </a:lnTo>
                <a:lnTo>
                  <a:pt x="21600" y="12613"/>
                </a:lnTo>
                <a:lnTo>
                  <a:pt x="0" y="16201"/>
                </a:lnTo>
                <a:lnTo>
                  <a:pt x="21600" y="19825"/>
                </a:lnTo>
                <a:lnTo>
                  <a:pt x="10770" y="21600"/>
                </a:lnTo>
              </a:path>
            </a:pathLst>
          </a:custGeom>
          <a:ln w="12700" cap="rnd">
            <a:solidFill>
              <a:srgbClr val="808080"/>
            </a:solidFill>
          </a:ln>
        </p:spPr>
        <p:txBody>
          <a:bodyPr lIns="45719" rIns="45719"/>
          <a:lstStyle/>
          <a:p>
            <a:pPr>
              <a:defRPr sz="1600">
                <a:ln w="19050" cap="flat">
                  <a:solidFill>
                    <a:srgbClr val="000000"/>
                  </a:solidFill>
                  <a:prstDash val="solid"/>
                  <a:round/>
                </a:ln>
                <a:latin typeface="DIN-Medium"/>
                <a:ea typeface="DIN-Medium"/>
                <a:cs typeface="DIN-Medium"/>
                <a:sym typeface="DIN-Medium"/>
              </a:defRPr>
            </a:pPr>
            <a:endParaRPr/>
          </a:p>
        </p:txBody>
      </p:sp>
      <p:sp>
        <p:nvSpPr>
          <p:cNvPr id="308" name="Rectangle 93"/>
          <p:cNvSpPr txBox="1"/>
          <p:nvPr/>
        </p:nvSpPr>
        <p:spPr>
          <a:xfrm>
            <a:off x="5394618" y="2981278"/>
            <a:ext cx="464741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ctr" defTabSz="762000">
              <a:lnSpc>
                <a:spcPct val="80000"/>
              </a:lnSpc>
              <a:defRPr sz="1600" b="1">
                <a:solidFill>
                  <a:srgbClr val="00664D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Nov</a:t>
            </a:r>
          </a:p>
          <a:p>
            <a:pPr algn="ctr" defTabSz="762000">
              <a:lnSpc>
                <a:spcPct val="80000"/>
              </a:lnSpc>
              <a:defRPr sz="1600" b="1">
                <a:solidFill>
                  <a:srgbClr val="00664D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2020</a:t>
            </a:r>
          </a:p>
        </p:txBody>
      </p:sp>
      <p:sp>
        <p:nvSpPr>
          <p:cNvPr id="309" name="Line 70"/>
          <p:cNvSpPr/>
          <p:nvPr/>
        </p:nvSpPr>
        <p:spPr>
          <a:xfrm>
            <a:off x="4378752" y="2779410"/>
            <a:ext cx="1" cy="104790"/>
          </a:xfrm>
          <a:prstGeom prst="line">
            <a:avLst/>
          </a:prstGeom>
          <a:ln w="12700">
            <a:solidFill>
              <a:srgbClr val="80808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10" name="Rectangle 91"/>
          <p:cNvSpPr txBox="1"/>
          <p:nvPr/>
        </p:nvSpPr>
        <p:spPr>
          <a:xfrm>
            <a:off x="6573142" y="2981278"/>
            <a:ext cx="464742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ctr" defTabSz="762000">
              <a:lnSpc>
                <a:spcPct val="80000"/>
              </a:lnSpc>
              <a:defRPr sz="1600" b="1">
                <a:solidFill>
                  <a:srgbClr val="00664D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Dic</a:t>
            </a:r>
          </a:p>
          <a:p>
            <a:pPr algn="ctr" defTabSz="762000">
              <a:lnSpc>
                <a:spcPct val="80000"/>
              </a:lnSpc>
              <a:defRPr sz="1600" b="1">
                <a:solidFill>
                  <a:srgbClr val="00664D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2020</a:t>
            </a:r>
          </a:p>
        </p:txBody>
      </p:sp>
      <p:sp>
        <p:nvSpPr>
          <p:cNvPr id="311" name="Line 70"/>
          <p:cNvSpPr/>
          <p:nvPr/>
        </p:nvSpPr>
        <p:spPr>
          <a:xfrm>
            <a:off x="5623836" y="2779410"/>
            <a:ext cx="1" cy="104790"/>
          </a:xfrm>
          <a:prstGeom prst="line">
            <a:avLst/>
          </a:prstGeom>
          <a:ln w="12700">
            <a:solidFill>
              <a:srgbClr val="80808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12" name="Line 70"/>
          <p:cNvSpPr/>
          <p:nvPr/>
        </p:nvSpPr>
        <p:spPr>
          <a:xfrm>
            <a:off x="6796327" y="2779410"/>
            <a:ext cx="1" cy="104790"/>
          </a:xfrm>
          <a:prstGeom prst="line">
            <a:avLst/>
          </a:prstGeom>
          <a:ln w="12700">
            <a:solidFill>
              <a:srgbClr val="80808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13" name="Rectangle 93"/>
          <p:cNvSpPr txBox="1"/>
          <p:nvPr/>
        </p:nvSpPr>
        <p:spPr>
          <a:xfrm>
            <a:off x="4161944" y="2981278"/>
            <a:ext cx="464741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ctr" defTabSz="762000">
              <a:lnSpc>
                <a:spcPct val="80000"/>
              </a:lnSpc>
              <a:defRPr sz="1600" b="1">
                <a:solidFill>
                  <a:srgbClr val="00664D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Ott</a:t>
            </a:r>
          </a:p>
          <a:p>
            <a:pPr algn="ctr" defTabSz="762000">
              <a:lnSpc>
                <a:spcPct val="80000"/>
              </a:lnSpc>
              <a:defRPr sz="1600" b="1">
                <a:solidFill>
                  <a:srgbClr val="00664D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2020</a:t>
            </a:r>
          </a:p>
        </p:txBody>
      </p:sp>
      <p:sp>
        <p:nvSpPr>
          <p:cNvPr id="314" name="Line 70"/>
          <p:cNvSpPr/>
          <p:nvPr/>
        </p:nvSpPr>
        <p:spPr>
          <a:xfrm>
            <a:off x="3193380" y="2779410"/>
            <a:ext cx="1" cy="104790"/>
          </a:xfrm>
          <a:prstGeom prst="line">
            <a:avLst/>
          </a:prstGeom>
          <a:ln w="12700">
            <a:solidFill>
              <a:srgbClr val="80808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15" name="Rectangle 93"/>
          <p:cNvSpPr txBox="1"/>
          <p:nvPr/>
        </p:nvSpPr>
        <p:spPr>
          <a:xfrm>
            <a:off x="2976571" y="2975536"/>
            <a:ext cx="464741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ctr" defTabSz="762000">
              <a:lnSpc>
                <a:spcPct val="80000"/>
              </a:lnSpc>
              <a:defRPr sz="1600" b="1">
                <a:solidFill>
                  <a:srgbClr val="00664D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Set</a:t>
            </a:r>
            <a:endParaRPr>
              <a:solidFill>
                <a:schemeClr val="accent3">
                  <a:lumOff val="44000"/>
                </a:schemeClr>
              </a:solidFill>
            </a:endParaRPr>
          </a:p>
          <a:p>
            <a:pPr algn="ctr" defTabSz="762000">
              <a:lnSpc>
                <a:spcPct val="80000"/>
              </a:lnSpc>
              <a:defRPr sz="1600" b="1">
                <a:solidFill>
                  <a:srgbClr val="00664D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2020</a:t>
            </a:r>
          </a:p>
        </p:txBody>
      </p:sp>
      <p:grpSp>
        <p:nvGrpSpPr>
          <p:cNvPr id="318" name="AutoShape 4"/>
          <p:cNvGrpSpPr/>
          <p:nvPr/>
        </p:nvGrpSpPr>
        <p:grpSpPr>
          <a:xfrm>
            <a:off x="2874549" y="2330783"/>
            <a:ext cx="4858635" cy="387401"/>
            <a:chOff x="0" y="0"/>
            <a:chExt cx="4858634" cy="387399"/>
          </a:xfrm>
        </p:grpSpPr>
        <p:sp>
          <p:nvSpPr>
            <p:cNvPr id="316" name="Parentesi uncinate"/>
            <p:cNvSpPr/>
            <p:nvPr/>
          </p:nvSpPr>
          <p:spPr>
            <a:xfrm>
              <a:off x="0" y="3569"/>
              <a:ext cx="4858635" cy="380262"/>
            </a:xfrm>
            <a:prstGeom prst="chevron">
              <a:avLst>
                <a:gd name="adj" fmla="val 50000"/>
              </a:avLst>
            </a:prstGeom>
            <a:solidFill>
              <a:srgbClr val="B4BAD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317" name="TAVOLI TEMATICI 2021-2027"/>
            <p:cNvSpPr txBox="1"/>
            <p:nvPr/>
          </p:nvSpPr>
          <p:spPr>
            <a:xfrm>
              <a:off x="190130" y="-1"/>
              <a:ext cx="4478375" cy="387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3999" tIns="53999" rIns="53999" bIns="53999" numCol="1" anchor="ctr">
              <a:spAutoFit/>
            </a:bodyPr>
            <a:lstStyle>
              <a:lvl1pPr algn="ctr">
                <a:defRPr i="1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TAVOLI TEMATICI 2021-2027</a:t>
              </a:r>
            </a:p>
          </p:txBody>
        </p:sp>
      </p:grpSp>
      <p:sp>
        <p:nvSpPr>
          <p:cNvPr id="319" name="Freeform 15"/>
          <p:cNvSpPr/>
          <p:nvPr/>
        </p:nvSpPr>
        <p:spPr>
          <a:xfrm rot="5400000">
            <a:off x="7473476" y="2586950"/>
            <a:ext cx="104854" cy="4897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0" y="0"/>
                </a:moveTo>
                <a:lnTo>
                  <a:pt x="0" y="1810"/>
                </a:lnTo>
                <a:lnTo>
                  <a:pt x="21600" y="5399"/>
                </a:lnTo>
                <a:lnTo>
                  <a:pt x="0" y="9023"/>
                </a:lnTo>
                <a:lnTo>
                  <a:pt x="21600" y="12613"/>
                </a:lnTo>
                <a:lnTo>
                  <a:pt x="0" y="16201"/>
                </a:lnTo>
                <a:lnTo>
                  <a:pt x="21600" y="19825"/>
                </a:lnTo>
                <a:lnTo>
                  <a:pt x="10770" y="21600"/>
                </a:lnTo>
              </a:path>
            </a:pathLst>
          </a:custGeom>
          <a:ln w="12700" cap="rnd">
            <a:solidFill>
              <a:srgbClr val="808080"/>
            </a:solidFill>
          </a:ln>
        </p:spPr>
        <p:txBody>
          <a:bodyPr lIns="45719" rIns="45719"/>
          <a:lstStyle/>
          <a:p>
            <a:pPr>
              <a:defRPr sz="1600">
                <a:ln w="19050" cap="flat">
                  <a:solidFill>
                    <a:srgbClr val="000000"/>
                  </a:solidFill>
                  <a:prstDash val="solid"/>
                  <a:round/>
                </a:ln>
                <a:latin typeface="DIN-Medium"/>
                <a:ea typeface="DIN-Medium"/>
                <a:cs typeface="DIN-Medium"/>
                <a:sym typeface="DIN-Medium"/>
              </a:defRPr>
            </a:pPr>
            <a:endParaRPr/>
          </a:p>
        </p:txBody>
      </p:sp>
      <p:sp>
        <p:nvSpPr>
          <p:cNvPr id="320" name="CasellaDiTesto 24"/>
          <p:cNvSpPr txBox="1"/>
          <p:nvPr/>
        </p:nvSpPr>
        <p:spPr>
          <a:xfrm>
            <a:off x="2657747" y="1888070"/>
            <a:ext cx="4676845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indent="4762" algn="ctr">
              <a:spcBef>
                <a:spcPts val="600"/>
              </a:spcBef>
              <a:defRPr sz="1600">
                <a:solidFill>
                  <a:srgbClr val="002060"/>
                </a:solidFill>
                <a:latin typeface="Tahoma Bold"/>
                <a:ea typeface="Tahoma Bold"/>
                <a:cs typeface="Tahoma Bold"/>
                <a:sym typeface="Tahoma Bold"/>
              </a:defRPr>
            </a:lvl1pPr>
          </a:lstStyle>
          <a:p>
            <a:r>
              <a:t>PERCORSO PARTENARIALE FSE+ 2021-2027</a:t>
            </a:r>
          </a:p>
        </p:txBody>
      </p:sp>
      <p:sp>
        <p:nvSpPr>
          <p:cNvPr id="321" name="CasellaDiTesto 25"/>
          <p:cNvSpPr txBox="1"/>
          <p:nvPr/>
        </p:nvSpPr>
        <p:spPr>
          <a:xfrm>
            <a:off x="238508" y="4737918"/>
            <a:ext cx="8644795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4762" algn="just">
              <a:spcBef>
                <a:spcPts val="600"/>
              </a:spcBef>
              <a:defRPr>
                <a:solidFill>
                  <a:srgbClr val="002060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rPr dirty="0"/>
              <a:t>A </a:t>
            </a:r>
            <a:r>
              <a:rPr dirty="0" err="1"/>
              <a:t>valle</a:t>
            </a:r>
            <a:r>
              <a:rPr dirty="0"/>
              <a:t> </a:t>
            </a:r>
            <a:r>
              <a:rPr dirty="0" err="1">
                <a:solidFill>
                  <a:srgbClr val="1F3B73"/>
                </a:solidFill>
              </a:rPr>
              <a:t>dei</a:t>
            </a:r>
            <a:r>
              <a:rPr dirty="0"/>
              <a:t> </a:t>
            </a:r>
            <a:r>
              <a:rPr dirty="0" err="1"/>
              <a:t>tre</a:t>
            </a:r>
            <a:r>
              <a:rPr dirty="0"/>
              <a:t> </a:t>
            </a:r>
            <a:r>
              <a:rPr dirty="0" err="1"/>
              <a:t>tavoli</a:t>
            </a:r>
            <a:r>
              <a:rPr dirty="0"/>
              <a:t> </a:t>
            </a:r>
            <a:r>
              <a:rPr dirty="0" err="1"/>
              <a:t>tematici</a:t>
            </a:r>
            <a:r>
              <a:rPr lang="it-IT" dirty="0"/>
              <a:t>,</a:t>
            </a:r>
            <a:r>
              <a:rPr dirty="0"/>
              <a:t> </a:t>
            </a:r>
            <a:r>
              <a:rPr dirty="0" err="1"/>
              <a:t>sarà</a:t>
            </a:r>
            <a:r>
              <a:rPr dirty="0"/>
              <a:t> </a:t>
            </a:r>
            <a:r>
              <a:rPr dirty="0" err="1"/>
              <a:t>sottoposto</a:t>
            </a:r>
            <a:r>
              <a:rPr dirty="0"/>
              <a:t> al </a:t>
            </a:r>
            <a:r>
              <a:rPr dirty="0" err="1"/>
              <a:t>partenariato</a:t>
            </a:r>
            <a:r>
              <a:rPr dirty="0"/>
              <a:t> un </a:t>
            </a:r>
            <a:r>
              <a:rPr b="1" u="sng" dirty="0" err="1"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rPr>
              <a:t>questionario</a:t>
            </a:r>
            <a:r>
              <a:rPr dirty="0"/>
              <a:t> </a:t>
            </a:r>
            <a:r>
              <a:rPr dirty="0" err="1"/>
              <a:t>volto</a:t>
            </a:r>
            <a:r>
              <a:rPr dirty="0"/>
              <a:t> a </a:t>
            </a:r>
            <a:r>
              <a:rPr dirty="0" err="1"/>
              <a:t>rilevare</a:t>
            </a:r>
            <a:r>
              <a:rPr dirty="0"/>
              <a:t> il </a:t>
            </a:r>
            <a:r>
              <a:rPr dirty="0" err="1"/>
              <a:t>grado</a:t>
            </a:r>
            <a:r>
              <a:rPr dirty="0"/>
              <a:t> di </a:t>
            </a:r>
            <a:r>
              <a:rPr dirty="0" err="1"/>
              <a:t>rilevanza</a:t>
            </a:r>
            <a:r>
              <a:rPr dirty="0"/>
              <a:t> </a:t>
            </a:r>
            <a:r>
              <a:rPr dirty="0" err="1"/>
              <a:t>percepita</a:t>
            </a:r>
            <a:r>
              <a:rPr dirty="0"/>
              <a:t> in </a:t>
            </a:r>
            <a:r>
              <a:rPr dirty="0" err="1"/>
              <a:t>relazione</a:t>
            </a:r>
            <a:r>
              <a:rPr dirty="0"/>
              <a:t> alle </a:t>
            </a:r>
            <a:r>
              <a:rPr dirty="0" err="1"/>
              <a:t>azioni</a:t>
            </a:r>
            <a:r>
              <a:rPr dirty="0"/>
              <a:t> </a:t>
            </a:r>
            <a:r>
              <a:rPr dirty="0" err="1"/>
              <a:t>pertinenti</a:t>
            </a:r>
            <a:r>
              <a:rPr dirty="0"/>
              <a:t> e </a:t>
            </a:r>
            <a:r>
              <a:rPr dirty="0" err="1"/>
              <a:t>agli</a:t>
            </a:r>
            <a:r>
              <a:rPr dirty="0"/>
              <a:t> </a:t>
            </a:r>
            <a:r>
              <a:rPr dirty="0" err="1"/>
              <a:t>ambiti</a:t>
            </a:r>
            <a:r>
              <a:rPr dirty="0"/>
              <a:t> di </a:t>
            </a:r>
            <a:r>
              <a:rPr dirty="0" err="1"/>
              <a:t>intervento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</a:t>
            </a:r>
            <a:r>
              <a:rPr dirty="0" err="1"/>
              <a:t>programmazione</a:t>
            </a:r>
            <a:r>
              <a:rPr dirty="0"/>
              <a:t> FSE+ 21-27</a:t>
            </a:r>
            <a:r>
              <a:rPr lang="it-IT" dirty="0"/>
              <a:t>.</a:t>
            </a:r>
            <a:endParaRPr strike="sngStrike" dirty="0"/>
          </a:p>
        </p:txBody>
      </p:sp>
      <p:sp>
        <p:nvSpPr>
          <p:cNvPr id="322" name="Figura a mano libera 77"/>
          <p:cNvSpPr/>
          <p:nvPr/>
        </p:nvSpPr>
        <p:spPr>
          <a:xfrm>
            <a:off x="2874549" y="2850144"/>
            <a:ext cx="689317" cy="602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7" h="21158" extrusionOk="0">
                <a:moveTo>
                  <a:pt x="9619" y="2483"/>
                </a:moveTo>
                <a:cubicBezTo>
                  <a:pt x="5875" y="3310"/>
                  <a:pt x="2132" y="4138"/>
                  <a:pt x="841" y="6952"/>
                </a:cubicBezTo>
                <a:cubicBezTo>
                  <a:pt x="-450" y="9765"/>
                  <a:pt x="-364" y="17131"/>
                  <a:pt x="1874" y="19366"/>
                </a:cubicBezTo>
                <a:cubicBezTo>
                  <a:pt x="4111" y="21600"/>
                  <a:pt x="11168" y="21517"/>
                  <a:pt x="14266" y="20359"/>
                </a:cubicBezTo>
                <a:cubicBezTo>
                  <a:pt x="17364" y="19200"/>
                  <a:pt x="19773" y="14979"/>
                  <a:pt x="20462" y="12414"/>
                </a:cubicBezTo>
                <a:cubicBezTo>
                  <a:pt x="21150" y="9848"/>
                  <a:pt x="20289" y="7034"/>
                  <a:pt x="18396" y="4966"/>
                </a:cubicBezTo>
                <a:cubicBezTo>
                  <a:pt x="16503" y="2897"/>
                  <a:pt x="12803" y="1448"/>
                  <a:pt x="9102" y="0"/>
                </a:cubicBezTo>
              </a:path>
            </a:pathLst>
          </a:custGeom>
          <a:ln w="38100">
            <a:solidFill>
              <a:srgbClr val="3351A0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323" name="Figura a mano libera 77"/>
          <p:cNvSpPr/>
          <p:nvPr/>
        </p:nvSpPr>
        <p:spPr>
          <a:xfrm>
            <a:off x="6451669" y="2850144"/>
            <a:ext cx="689317" cy="602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7" h="21158" extrusionOk="0">
                <a:moveTo>
                  <a:pt x="9619" y="2483"/>
                </a:moveTo>
                <a:cubicBezTo>
                  <a:pt x="5875" y="3310"/>
                  <a:pt x="2132" y="4138"/>
                  <a:pt x="841" y="6952"/>
                </a:cubicBezTo>
                <a:cubicBezTo>
                  <a:pt x="-450" y="9765"/>
                  <a:pt x="-364" y="17131"/>
                  <a:pt x="1874" y="19366"/>
                </a:cubicBezTo>
                <a:cubicBezTo>
                  <a:pt x="4111" y="21600"/>
                  <a:pt x="11168" y="21517"/>
                  <a:pt x="14266" y="20359"/>
                </a:cubicBezTo>
                <a:cubicBezTo>
                  <a:pt x="17364" y="19200"/>
                  <a:pt x="19773" y="14979"/>
                  <a:pt x="20462" y="12414"/>
                </a:cubicBezTo>
                <a:cubicBezTo>
                  <a:pt x="21150" y="9848"/>
                  <a:pt x="20289" y="7034"/>
                  <a:pt x="18396" y="4966"/>
                </a:cubicBezTo>
                <a:cubicBezTo>
                  <a:pt x="16503" y="2897"/>
                  <a:pt x="12803" y="1448"/>
                  <a:pt x="9102" y="0"/>
                </a:cubicBezTo>
              </a:path>
            </a:pathLst>
          </a:custGeom>
          <a:ln w="38100">
            <a:solidFill>
              <a:srgbClr val="3351A0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324" name="Figura a mano libera 77"/>
          <p:cNvSpPr/>
          <p:nvPr/>
        </p:nvSpPr>
        <p:spPr>
          <a:xfrm>
            <a:off x="3938720" y="2815836"/>
            <a:ext cx="2246254" cy="602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7" h="21158" extrusionOk="0">
                <a:moveTo>
                  <a:pt x="9619" y="2483"/>
                </a:moveTo>
                <a:cubicBezTo>
                  <a:pt x="5875" y="3310"/>
                  <a:pt x="2132" y="4138"/>
                  <a:pt x="841" y="6952"/>
                </a:cubicBezTo>
                <a:cubicBezTo>
                  <a:pt x="-450" y="9765"/>
                  <a:pt x="-364" y="17131"/>
                  <a:pt x="1874" y="19366"/>
                </a:cubicBezTo>
                <a:cubicBezTo>
                  <a:pt x="4111" y="21600"/>
                  <a:pt x="11168" y="21517"/>
                  <a:pt x="14266" y="20359"/>
                </a:cubicBezTo>
                <a:cubicBezTo>
                  <a:pt x="17364" y="19200"/>
                  <a:pt x="19773" y="14979"/>
                  <a:pt x="20462" y="12414"/>
                </a:cubicBezTo>
                <a:cubicBezTo>
                  <a:pt x="21150" y="9848"/>
                  <a:pt x="20289" y="7034"/>
                  <a:pt x="18396" y="4966"/>
                </a:cubicBezTo>
                <a:cubicBezTo>
                  <a:pt x="16503" y="2897"/>
                  <a:pt x="12803" y="1448"/>
                  <a:pt x="9102" y="0"/>
                </a:cubicBezTo>
              </a:path>
            </a:pathLst>
          </a:custGeom>
          <a:ln w="38100">
            <a:solidFill>
              <a:srgbClr val="3351A0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325" name="CasellaDiTesto 29"/>
          <p:cNvSpPr txBox="1"/>
          <p:nvPr/>
        </p:nvSpPr>
        <p:spPr>
          <a:xfrm>
            <a:off x="2529488" y="3778474"/>
            <a:ext cx="1327785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indent="4762" algn="ctr">
              <a:spcBef>
                <a:spcPts val="600"/>
              </a:spcBef>
              <a:defRPr sz="1400">
                <a:solidFill>
                  <a:srgbClr val="002060"/>
                </a:solidFill>
                <a:latin typeface="Tahoma Bold"/>
                <a:ea typeface="Tahoma Bold"/>
                <a:cs typeface="Tahoma Bold"/>
                <a:sym typeface="Tahoma Bold"/>
              </a:defRPr>
            </a:lvl1pPr>
          </a:lstStyle>
          <a:p>
            <a:r>
              <a:t>Plenaria di avvio</a:t>
            </a:r>
          </a:p>
        </p:txBody>
      </p:sp>
      <p:sp>
        <p:nvSpPr>
          <p:cNvPr id="326" name="CasellaDiTesto 30"/>
          <p:cNvSpPr txBox="1"/>
          <p:nvPr/>
        </p:nvSpPr>
        <p:spPr>
          <a:xfrm>
            <a:off x="4269809" y="3778474"/>
            <a:ext cx="1419225" cy="529591"/>
          </a:xfrm>
          <a:prstGeom prst="rect">
            <a:avLst/>
          </a:prstGeom>
          <a:ln w="6350">
            <a:solidFill>
              <a:srgbClr val="3351A0"/>
            </a:solidFill>
            <a:miter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indent="4762" algn="ctr">
              <a:spcBef>
                <a:spcPts val="600"/>
              </a:spcBef>
              <a:defRPr sz="1400">
                <a:solidFill>
                  <a:srgbClr val="002060"/>
                </a:solidFill>
                <a:latin typeface="Tahoma Bold"/>
                <a:ea typeface="Tahoma Bold"/>
                <a:cs typeface="Tahoma Bold"/>
                <a:sym typeface="Tahoma Bold"/>
              </a:defRPr>
            </a:lvl1pPr>
          </a:lstStyle>
          <a:p>
            <a:r>
              <a:t>Tavoli tematici</a:t>
            </a:r>
          </a:p>
        </p:txBody>
      </p:sp>
      <p:sp>
        <p:nvSpPr>
          <p:cNvPr id="327" name="CasellaDiTesto 31"/>
          <p:cNvSpPr txBox="1"/>
          <p:nvPr/>
        </p:nvSpPr>
        <p:spPr>
          <a:xfrm>
            <a:off x="6141621" y="3778474"/>
            <a:ext cx="1327785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indent="4762" algn="ctr">
              <a:spcBef>
                <a:spcPts val="600"/>
              </a:spcBef>
              <a:defRPr sz="1400">
                <a:solidFill>
                  <a:srgbClr val="002060"/>
                </a:solidFill>
                <a:latin typeface="Tahoma Bold"/>
                <a:ea typeface="Tahoma Bold"/>
                <a:cs typeface="Tahoma Bold"/>
                <a:sym typeface="Tahoma Bold"/>
              </a:defRPr>
            </a:lvl1pPr>
          </a:lstStyle>
          <a:p>
            <a:r>
              <a:t>Plenaria di chiusura</a:t>
            </a:r>
          </a:p>
        </p:txBody>
      </p:sp>
      <p:sp>
        <p:nvSpPr>
          <p:cNvPr id="328" name="Connettore a gomito 33"/>
          <p:cNvSpPr/>
          <p:nvPr/>
        </p:nvSpPr>
        <p:spPr>
          <a:xfrm>
            <a:off x="4979422" y="3442765"/>
            <a:ext cx="1" cy="311135"/>
          </a:xfrm>
          <a:prstGeom prst="line">
            <a:avLst/>
          </a:prstGeom>
          <a:ln w="19050">
            <a:solidFill>
              <a:srgbClr val="3351A0"/>
            </a:solidFill>
            <a:headEnd type="diamond"/>
            <a:tailEnd type="diamond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29" name="Connettore a gomito 33"/>
          <p:cNvSpPr/>
          <p:nvPr/>
        </p:nvSpPr>
        <p:spPr>
          <a:xfrm>
            <a:off x="3193380" y="3443008"/>
            <a:ext cx="1" cy="311135"/>
          </a:xfrm>
          <a:prstGeom prst="line">
            <a:avLst/>
          </a:prstGeom>
          <a:ln w="19050">
            <a:solidFill>
              <a:srgbClr val="3351A0"/>
            </a:solidFill>
            <a:headEnd type="diamond"/>
            <a:tailEnd type="diamond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30" name="Connettore a gomito 33"/>
          <p:cNvSpPr/>
          <p:nvPr/>
        </p:nvSpPr>
        <p:spPr>
          <a:xfrm>
            <a:off x="6796327" y="3442765"/>
            <a:ext cx="1" cy="311135"/>
          </a:xfrm>
          <a:prstGeom prst="line">
            <a:avLst/>
          </a:prstGeom>
          <a:ln w="19050">
            <a:solidFill>
              <a:srgbClr val="3351A0"/>
            </a:solidFill>
            <a:headEnd type="diamond"/>
            <a:tailEnd type="diamond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31" name="Connettore a gomito 33"/>
          <p:cNvSpPr/>
          <p:nvPr/>
        </p:nvSpPr>
        <p:spPr>
          <a:xfrm rot="16200000" flipH="1">
            <a:off x="5829718" y="3569856"/>
            <a:ext cx="1431947" cy="910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1361" y="21600"/>
                </a:lnTo>
              </a:path>
            </a:pathLst>
          </a:custGeom>
          <a:ln w="19050">
            <a:solidFill>
              <a:srgbClr val="FFC000"/>
            </a:solidFill>
            <a:headEnd type="diamond"/>
            <a:tailEnd type="diamond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32" name="Line 68"/>
          <p:cNvSpPr/>
          <p:nvPr/>
        </p:nvSpPr>
        <p:spPr>
          <a:xfrm>
            <a:off x="1475655" y="2831860"/>
            <a:ext cx="792001" cy="1"/>
          </a:xfrm>
          <a:prstGeom prst="line">
            <a:avLst/>
          </a:prstGeom>
          <a:ln w="12700">
            <a:solidFill>
              <a:srgbClr val="808080"/>
            </a:solidFill>
          </a:ln>
        </p:spPr>
        <p:txBody>
          <a:bodyPr lIns="45719" rIns="45719"/>
          <a:lstStyle/>
          <a:p>
            <a:endParaRPr/>
          </a:p>
        </p:txBody>
      </p:sp>
      <p:grpSp>
        <p:nvGrpSpPr>
          <p:cNvPr id="335" name="AutoShape 4"/>
          <p:cNvGrpSpPr/>
          <p:nvPr/>
        </p:nvGrpSpPr>
        <p:grpSpPr>
          <a:xfrm>
            <a:off x="1475655" y="2334744"/>
            <a:ext cx="1512169" cy="387401"/>
            <a:chOff x="0" y="0"/>
            <a:chExt cx="1512167" cy="387399"/>
          </a:xfrm>
        </p:grpSpPr>
        <p:sp>
          <p:nvSpPr>
            <p:cNvPr id="333" name="Parentesi uncinate"/>
            <p:cNvSpPr/>
            <p:nvPr/>
          </p:nvSpPr>
          <p:spPr>
            <a:xfrm>
              <a:off x="0" y="3569"/>
              <a:ext cx="1512168" cy="380262"/>
            </a:xfrm>
            <a:prstGeom prst="chevron">
              <a:avLst>
                <a:gd name="adj" fmla="val 50000"/>
              </a:avLst>
            </a:prstGeom>
            <a:solidFill>
              <a:srgbClr val="B4BAD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334" name="AVVIO"/>
            <p:cNvSpPr txBox="1"/>
            <p:nvPr/>
          </p:nvSpPr>
          <p:spPr>
            <a:xfrm>
              <a:off x="190131" y="-1"/>
              <a:ext cx="1131907" cy="387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3999" tIns="53999" rIns="53999" bIns="53999" numCol="1" anchor="ctr">
              <a:spAutoFit/>
            </a:bodyPr>
            <a:lstStyle>
              <a:lvl1pPr algn="ctr">
                <a:defRPr i="1">
                  <a:solidFill>
                    <a:schemeClr val="accent3">
                      <a:lumOff val="44000"/>
                    </a:schemeClr>
                  </a:solidFill>
                  <a:latin typeface="DIN-Medium"/>
                  <a:ea typeface="DIN-Medium"/>
                  <a:cs typeface="DIN-Medium"/>
                  <a:sym typeface="DIN-Medium"/>
                </a:defRPr>
              </a:lvl1pPr>
            </a:lstStyle>
            <a:p>
              <a:r>
                <a:t>AVVIO</a:t>
              </a:r>
            </a:p>
          </p:txBody>
        </p:sp>
      </p:grpSp>
      <p:sp>
        <p:nvSpPr>
          <p:cNvPr id="336" name="Rectangle 93"/>
          <p:cNvSpPr txBox="1"/>
          <p:nvPr/>
        </p:nvSpPr>
        <p:spPr>
          <a:xfrm>
            <a:off x="1593117" y="2981278"/>
            <a:ext cx="532408" cy="434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 algn="ctr" defTabSz="762000">
              <a:lnSpc>
                <a:spcPct val="80000"/>
              </a:lnSpc>
              <a:defRPr sz="1600" b="1">
                <a:solidFill>
                  <a:srgbClr val="00664D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2019-</a:t>
            </a:r>
            <a:endParaRPr>
              <a:solidFill>
                <a:schemeClr val="accent3">
                  <a:lumOff val="44000"/>
                </a:schemeClr>
              </a:solidFill>
            </a:endParaRPr>
          </a:p>
          <a:p>
            <a:pPr algn="ctr" defTabSz="762000">
              <a:lnSpc>
                <a:spcPct val="80000"/>
              </a:lnSpc>
              <a:defRPr sz="1600" b="1">
                <a:solidFill>
                  <a:srgbClr val="00664D"/>
                </a:solidFill>
                <a:latin typeface="DIN-Medium"/>
                <a:ea typeface="DIN-Medium"/>
                <a:cs typeface="DIN-Medium"/>
                <a:sym typeface="DIN-Medium"/>
              </a:defRPr>
            </a:pPr>
            <a:r>
              <a:t>2020</a:t>
            </a:r>
          </a:p>
        </p:txBody>
      </p:sp>
      <p:sp>
        <p:nvSpPr>
          <p:cNvPr id="337" name="Figura a mano libera 77"/>
          <p:cNvSpPr/>
          <p:nvPr/>
        </p:nvSpPr>
        <p:spPr>
          <a:xfrm>
            <a:off x="1499762" y="2843637"/>
            <a:ext cx="689317" cy="602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97" h="21158" extrusionOk="0">
                <a:moveTo>
                  <a:pt x="9619" y="2483"/>
                </a:moveTo>
                <a:cubicBezTo>
                  <a:pt x="5875" y="3310"/>
                  <a:pt x="2132" y="4138"/>
                  <a:pt x="841" y="6952"/>
                </a:cubicBezTo>
                <a:cubicBezTo>
                  <a:pt x="-450" y="9765"/>
                  <a:pt x="-364" y="17131"/>
                  <a:pt x="1874" y="19366"/>
                </a:cubicBezTo>
                <a:cubicBezTo>
                  <a:pt x="4111" y="21600"/>
                  <a:pt x="11168" y="21517"/>
                  <a:pt x="14266" y="20359"/>
                </a:cubicBezTo>
                <a:cubicBezTo>
                  <a:pt x="17364" y="19200"/>
                  <a:pt x="19773" y="14979"/>
                  <a:pt x="20462" y="12414"/>
                </a:cubicBezTo>
                <a:cubicBezTo>
                  <a:pt x="21150" y="9848"/>
                  <a:pt x="20289" y="7034"/>
                  <a:pt x="18396" y="4966"/>
                </a:cubicBezTo>
                <a:cubicBezTo>
                  <a:pt x="16503" y="2897"/>
                  <a:pt x="12803" y="1448"/>
                  <a:pt x="9102" y="0"/>
                </a:cubicBezTo>
              </a:path>
            </a:pathLst>
          </a:custGeom>
          <a:ln w="38100">
            <a:solidFill>
              <a:srgbClr val="3351A0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338" name="Connettore a gomito 33"/>
          <p:cNvSpPr/>
          <p:nvPr/>
        </p:nvSpPr>
        <p:spPr>
          <a:xfrm>
            <a:off x="1763688" y="3442765"/>
            <a:ext cx="1" cy="311135"/>
          </a:xfrm>
          <a:prstGeom prst="line">
            <a:avLst/>
          </a:prstGeom>
          <a:ln w="19050">
            <a:solidFill>
              <a:srgbClr val="3351A0"/>
            </a:solidFill>
            <a:headEnd type="diamond"/>
            <a:tailEnd type="diamond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39" name="CasellaDiTesto 41"/>
          <p:cNvSpPr txBox="1"/>
          <p:nvPr/>
        </p:nvSpPr>
        <p:spPr>
          <a:xfrm>
            <a:off x="1112098" y="3763672"/>
            <a:ext cx="1327785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indent="4762" algn="ctr">
              <a:spcBef>
                <a:spcPts val="600"/>
              </a:spcBef>
              <a:defRPr sz="1400">
                <a:solidFill>
                  <a:srgbClr val="002060"/>
                </a:solidFill>
                <a:latin typeface="Tahoma Bold"/>
                <a:ea typeface="Tahoma Bold"/>
                <a:cs typeface="Tahoma Bold"/>
                <a:sym typeface="Tahoma Bold"/>
              </a:defRPr>
            </a:lvl1pPr>
          </a:lstStyle>
          <a:p>
            <a:r>
              <a:t>Avvio lavori 2021-2027</a:t>
            </a:r>
          </a:p>
        </p:txBody>
      </p:sp>
      <p:sp>
        <p:nvSpPr>
          <p:cNvPr id="340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 Box 1"/>
          <p:cNvSpPr txBox="1"/>
          <p:nvPr/>
        </p:nvSpPr>
        <p:spPr>
          <a:xfrm>
            <a:off x="238462" y="125870"/>
            <a:ext cx="8682826" cy="57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 b="1" baseline="30000">
                <a:solidFill>
                  <a:schemeClr val="accent3">
                    <a:lumOff val="44000"/>
                  </a:schemeClr>
                </a:solidFill>
                <a:latin typeface="DINPro-Regular"/>
                <a:ea typeface="DINPro-Regular"/>
                <a:cs typeface="DINPro-Regular"/>
                <a:sym typeface="DINPro-Regular"/>
              </a:defRPr>
            </a:lvl1pPr>
          </a:lstStyle>
          <a:p>
            <a:r>
              <a:t>Fase 2 – La plenaria iniziale</a:t>
            </a:r>
          </a:p>
        </p:txBody>
      </p:sp>
      <p:sp>
        <p:nvSpPr>
          <p:cNvPr id="343" name="Text Box 1"/>
          <p:cNvSpPr txBox="1"/>
          <p:nvPr/>
        </p:nvSpPr>
        <p:spPr>
          <a:xfrm>
            <a:off x="238462" y="6545263"/>
            <a:ext cx="4577676" cy="32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6799" tIns="46799" rIns="46799" bIns="46799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500" baseline="30000">
                <a:solidFill>
                  <a:srgbClr val="E4953F"/>
                </a:solidFill>
                <a:latin typeface="DINPro-Regular"/>
                <a:ea typeface="DINPro-Regular"/>
                <a:cs typeface="DINPro-Regular"/>
                <a:sym typeface="DINPro-Regular"/>
              </a:defRPr>
            </a:pPr>
            <a:r>
              <a:t>Progetto Mezzogiorno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| POR FSE+ Sardegna 2021-2027</a:t>
            </a:r>
          </a:p>
        </p:txBody>
      </p:sp>
      <p:sp>
        <p:nvSpPr>
          <p:cNvPr id="344" name="CasellaDiTesto 43">
            <a:hlinkClick r:id="rId3"/>
          </p:cNvPr>
          <p:cNvSpPr txBox="1"/>
          <p:nvPr/>
        </p:nvSpPr>
        <p:spPr>
          <a:xfrm>
            <a:off x="195261" y="578188"/>
            <a:ext cx="5502153" cy="5632311"/>
          </a:xfrm>
          <a:prstGeom prst="rect">
            <a:avLst/>
          </a:prstGeom>
          <a:ln w="19050">
            <a:solidFill>
              <a:srgbClr val="3351A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 err="1"/>
              <a:t>Sessione</a:t>
            </a:r>
            <a:r>
              <a:rPr sz="1500" dirty="0"/>
              <a:t> </a:t>
            </a:r>
            <a:r>
              <a:rPr sz="1500" dirty="0" err="1"/>
              <a:t>plenaria</a:t>
            </a:r>
            <a:r>
              <a:rPr sz="1500" dirty="0"/>
              <a:t> di </a:t>
            </a:r>
            <a:r>
              <a:rPr sz="1500" dirty="0" err="1"/>
              <a:t>avvio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b="1" dirty="0"/>
              <a:t>FSE + 2021-2027 - </a:t>
            </a:r>
            <a:r>
              <a:rPr sz="1500" b="1" dirty="0" err="1"/>
              <a:t>Percorso</a:t>
            </a:r>
            <a:r>
              <a:rPr sz="1500" b="1" dirty="0"/>
              <a:t> </a:t>
            </a:r>
            <a:r>
              <a:rPr sz="1500" b="1" dirty="0" err="1"/>
              <a:t>partenariale</a:t>
            </a:r>
            <a:r>
              <a:rPr sz="1500" b="1" dirty="0"/>
              <a:t> per il </a:t>
            </a:r>
            <a:r>
              <a:rPr sz="1500" b="1" dirty="0" err="1"/>
              <a:t>programma</a:t>
            </a:r>
            <a:r>
              <a:rPr sz="1500" b="1" dirty="0"/>
              <a:t> </a:t>
            </a:r>
            <a:r>
              <a:rPr sz="1500" b="1" dirty="0" err="1"/>
              <a:t>operativo</a:t>
            </a:r>
            <a:endParaRPr sz="1500" b="1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9,30	Saluti e </a:t>
            </a:r>
            <a:r>
              <a:rPr sz="1500" dirty="0" err="1"/>
              <a:t>Introduzione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	</a:t>
            </a:r>
            <a:r>
              <a:rPr sz="1500" i="1" dirty="0"/>
              <a:t>Alessandra </a:t>
            </a:r>
            <a:r>
              <a:rPr sz="1500" i="1" dirty="0" err="1"/>
              <a:t>Zedda</a:t>
            </a:r>
            <a:r>
              <a:rPr sz="1500" dirty="0"/>
              <a:t>, </a:t>
            </a:r>
            <a:r>
              <a:rPr sz="1500" dirty="0" err="1"/>
              <a:t>Assessora</a:t>
            </a:r>
            <a:r>
              <a:rPr sz="1500" dirty="0"/>
              <a:t> del </a:t>
            </a:r>
            <a:r>
              <a:rPr sz="1500" dirty="0" err="1"/>
              <a:t>Lavoro</a:t>
            </a:r>
            <a:r>
              <a:rPr sz="1500" dirty="0"/>
              <a:t>, </a:t>
            </a:r>
            <a:r>
              <a:rPr sz="1500" dirty="0" err="1"/>
              <a:t>Formazione</a:t>
            </a:r>
            <a:r>
              <a:rPr sz="1500" dirty="0"/>
              <a:t> 	</a:t>
            </a:r>
            <a:r>
              <a:rPr sz="1500" dirty="0" err="1"/>
              <a:t>Professionale</a:t>
            </a:r>
            <a:r>
              <a:rPr sz="1500" dirty="0"/>
              <a:t>, </a:t>
            </a:r>
            <a:r>
              <a:rPr sz="1500" dirty="0" err="1"/>
              <a:t>Cooperazione</a:t>
            </a:r>
            <a:r>
              <a:rPr sz="1500" dirty="0"/>
              <a:t> e </a:t>
            </a:r>
            <a:r>
              <a:rPr sz="1500" dirty="0" err="1"/>
              <a:t>Sicurezza</a:t>
            </a:r>
            <a:r>
              <a:rPr sz="1500" dirty="0"/>
              <a:t> </a:t>
            </a:r>
            <a:r>
              <a:rPr sz="1500" dirty="0" err="1"/>
              <a:t>Sociale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10,00 </a:t>
            </a:r>
            <a:r>
              <a:rPr lang="it-IT" sz="1500" dirty="0"/>
              <a:t> </a:t>
            </a:r>
            <a:r>
              <a:rPr sz="1500" b="1" dirty="0"/>
              <a:t>Lo </a:t>
            </a:r>
            <a:r>
              <a:rPr sz="1500" b="1" dirty="0" err="1"/>
              <a:t>stato</a:t>
            </a:r>
            <a:r>
              <a:rPr sz="1500" b="1" dirty="0"/>
              <a:t> del </a:t>
            </a:r>
            <a:r>
              <a:rPr sz="1500" b="1" dirty="0" err="1"/>
              <a:t>negoziato</a:t>
            </a:r>
            <a:r>
              <a:rPr sz="1500" b="1" dirty="0"/>
              <a:t> 2021-2027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	</a:t>
            </a:r>
            <a:r>
              <a:rPr sz="1500" i="1" dirty="0"/>
              <a:t>Marianna D’Angelo</a:t>
            </a:r>
            <a:r>
              <a:rPr sz="1500" dirty="0"/>
              <a:t>, ANPAL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	</a:t>
            </a:r>
            <a:r>
              <a:rPr sz="1500" i="1" dirty="0" err="1"/>
              <a:t>Iolanda</a:t>
            </a:r>
            <a:r>
              <a:rPr sz="1500" i="1" dirty="0"/>
              <a:t> Anselmo</a:t>
            </a:r>
            <a:r>
              <a:rPr sz="1500" dirty="0"/>
              <a:t>, </a:t>
            </a:r>
            <a:r>
              <a:rPr sz="1500" dirty="0" err="1"/>
              <a:t>DPCoe</a:t>
            </a:r>
            <a:r>
              <a:rPr sz="1500" dirty="0"/>
              <a:t> – NUVAP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	</a:t>
            </a:r>
            <a:r>
              <a:rPr sz="1500" i="1" dirty="0"/>
              <a:t>Giuseppe Di Stefano</a:t>
            </a:r>
            <a:r>
              <a:rPr sz="1500" dirty="0"/>
              <a:t>, </a:t>
            </a:r>
            <a:r>
              <a:rPr sz="1500" dirty="0" err="1"/>
              <a:t>Tecnostruttura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11,00 </a:t>
            </a:r>
            <a:r>
              <a:rPr lang="it-IT" sz="1500" b="1" dirty="0"/>
              <a:t> </a:t>
            </a:r>
            <a:r>
              <a:rPr sz="1500" b="1" dirty="0"/>
              <a:t>Il </a:t>
            </a:r>
            <a:r>
              <a:rPr sz="1500" b="1" dirty="0" err="1"/>
              <a:t>contesto</a:t>
            </a:r>
            <a:r>
              <a:rPr sz="1500" b="1" dirty="0"/>
              <a:t> socio </a:t>
            </a:r>
            <a:r>
              <a:rPr sz="1500" b="1" dirty="0" err="1"/>
              <a:t>economico</a:t>
            </a:r>
            <a:r>
              <a:rPr sz="1500" b="1" dirty="0"/>
              <a:t> </a:t>
            </a:r>
            <a:r>
              <a:rPr sz="1500" b="1" dirty="0" err="1"/>
              <a:t>della</a:t>
            </a:r>
            <a:r>
              <a:rPr sz="1500" b="1" dirty="0"/>
              <a:t> </a:t>
            </a:r>
            <a:r>
              <a:rPr sz="1500" b="1" dirty="0" err="1"/>
              <a:t>Sardegna</a:t>
            </a:r>
            <a:r>
              <a:rPr sz="1500" b="1" dirty="0"/>
              <a:t> 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	</a:t>
            </a:r>
            <a:r>
              <a:rPr sz="1500" i="1" dirty="0" err="1"/>
              <a:t>Emanuela</a:t>
            </a:r>
            <a:r>
              <a:rPr sz="1500" i="1" dirty="0"/>
              <a:t> </a:t>
            </a:r>
            <a:r>
              <a:rPr sz="1500" i="1" dirty="0" err="1"/>
              <a:t>Marrocu</a:t>
            </a:r>
            <a:r>
              <a:rPr sz="1500" dirty="0"/>
              <a:t>, CRENOS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	</a:t>
            </a:r>
            <a:r>
              <a:rPr sz="1500" i="1" dirty="0"/>
              <a:t>Giovanni Sulis</a:t>
            </a:r>
            <a:r>
              <a:rPr sz="1500" dirty="0"/>
              <a:t>, CRENOS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11,30</a:t>
            </a:r>
            <a:r>
              <a:rPr lang="it-IT" sz="1500" dirty="0"/>
              <a:t> </a:t>
            </a:r>
            <a:r>
              <a:rPr sz="1500" b="1" dirty="0" err="1"/>
              <a:t>Gli</a:t>
            </a:r>
            <a:r>
              <a:rPr sz="1500" b="1" dirty="0"/>
              <a:t> </a:t>
            </a:r>
            <a:r>
              <a:rPr sz="1500" b="1" dirty="0" err="1"/>
              <a:t>elementi</a:t>
            </a:r>
            <a:r>
              <a:rPr sz="1500" b="1" dirty="0"/>
              <a:t> </a:t>
            </a:r>
            <a:r>
              <a:rPr sz="1500" b="1" dirty="0" err="1"/>
              <a:t>strategici</a:t>
            </a:r>
            <a:r>
              <a:rPr sz="1500" b="1" dirty="0"/>
              <a:t> per la </a:t>
            </a:r>
            <a:r>
              <a:rPr sz="1500" b="1" dirty="0" err="1"/>
              <a:t>programmazione</a:t>
            </a:r>
            <a:r>
              <a:rPr sz="1500" b="1" dirty="0"/>
              <a:t> 2021-2027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	</a:t>
            </a:r>
            <a:r>
              <a:rPr sz="1500" i="1" dirty="0"/>
              <a:t>Sandro </a:t>
            </a:r>
            <a:r>
              <a:rPr sz="1500" i="1" dirty="0" err="1"/>
              <a:t>Sanna</a:t>
            </a:r>
            <a:r>
              <a:rPr sz="1500" dirty="0"/>
              <a:t>, Centro </a:t>
            </a:r>
            <a:r>
              <a:rPr sz="1500" dirty="0" err="1"/>
              <a:t>Regionale</a:t>
            </a:r>
            <a:r>
              <a:rPr sz="1500" dirty="0"/>
              <a:t> di </a:t>
            </a:r>
            <a:r>
              <a:rPr sz="1500" dirty="0" err="1"/>
              <a:t>Programmazione</a:t>
            </a:r>
            <a:r>
              <a:rPr sz="1500" dirty="0"/>
              <a:t> - </a:t>
            </a:r>
            <a:r>
              <a:rPr sz="1500" dirty="0" err="1"/>
              <a:t>AdG</a:t>
            </a:r>
            <a:r>
              <a:rPr sz="1500" dirty="0"/>
              <a:t> FESR 	</a:t>
            </a:r>
            <a:r>
              <a:rPr sz="1500" dirty="0" err="1"/>
              <a:t>Regione</a:t>
            </a:r>
            <a:r>
              <a:rPr sz="1500" dirty="0"/>
              <a:t> </a:t>
            </a:r>
            <a:r>
              <a:rPr sz="1500" dirty="0" err="1"/>
              <a:t>Sardegna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	</a:t>
            </a:r>
            <a:r>
              <a:rPr sz="1500" i="1" dirty="0"/>
              <a:t>Roberto </a:t>
            </a:r>
            <a:r>
              <a:rPr sz="1500" i="1" dirty="0" err="1"/>
              <a:t>Done</a:t>
            </a:r>
            <a:r>
              <a:rPr sz="1500" dirty="0" err="1"/>
              <a:t>ddu</a:t>
            </a:r>
            <a:r>
              <a:rPr sz="1500" dirty="0"/>
              <a:t>, </a:t>
            </a:r>
            <a:r>
              <a:rPr sz="1500" dirty="0" err="1"/>
              <a:t>AdG</a:t>
            </a:r>
            <a:r>
              <a:rPr sz="1500" dirty="0"/>
              <a:t> FSE </a:t>
            </a:r>
            <a:r>
              <a:rPr sz="1500" dirty="0" err="1"/>
              <a:t>Regione</a:t>
            </a:r>
            <a:r>
              <a:rPr sz="1500" dirty="0"/>
              <a:t> </a:t>
            </a:r>
            <a:r>
              <a:rPr sz="1500" dirty="0" err="1"/>
              <a:t>Sardegna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	</a:t>
            </a:r>
            <a:r>
              <a:rPr sz="1500" i="1" dirty="0"/>
              <a:t>Gianluca </a:t>
            </a:r>
            <a:r>
              <a:rPr sz="1500" i="1" dirty="0" err="1"/>
              <a:t>Cocco</a:t>
            </a:r>
            <a:r>
              <a:rPr sz="1500" dirty="0"/>
              <a:t>, </a:t>
            </a:r>
            <a:r>
              <a:rPr sz="1500" dirty="0" err="1"/>
              <a:t>Servizio</a:t>
            </a:r>
            <a:r>
              <a:rPr sz="1500" dirty="0"/>
              <a:t> </a:t>
            </a:r>
            <a:r>
              <a:rPr sz="1500" dirty="0" err="1"/>
              <a:t>sostenibilità</a:t>
            </a:r>
            <a:r>
              <a:rPr sz="1500" dirty="0"/>
              <a:t> </a:t>
            </a:r>
            <a:r>
              <a:rPr sz="1500" dirty="0" err="1"/>
              <a:t>ambientale</a:t>
            </a:r>
            <a:r>
              <a:rPr sz="1500" dirty="0"/>
              <a:t> </a:t>
            </a:r>
            <a:r>
              <a:rPr sz="1500" dirty="0" err="1"/>
              <a:t>valutazione</a:t>
            </a:r>
            <a:r>
              <a:rPr sz="1500" dirty="0"/>
              <a:t> 	</a:t>
            </a:r>
            <a:r>
              <a:rPr sz="1500" dirty="0" err="1"/>
              <a:t>strategica</a:t>
            </a:r>
            <a:r>
              <a:rPr sz="1500" dirty="0"/>
              <a:t> e </a:t>
            </a:r>
            <a:r>
              <a:rPr sz="1500" dirty="0" err="1"/>
              <a:t>sistemi</a:t>
            </a:r>
            <a:r>
              <a:rPr sz="1500" dirty="0"/>
              <a:t> </a:t>
            </a:r>
            <a:r>
              <a:rPr sz="1500" dirty="0" err="1"/>
              <a:t>informativi</a:t>
            </a:r>
            <a:r>
              <a:rPr sz="1500" dirty="0"/>
              <a:t> (SVASI) </a:t>
            </a:r>
            <a:r>
              <a:rPr sz="1500" dirty="0" err="1"/>
              <a:t>Regione</a:t>
            </a:r>
            <a:r>
              <a:rPr sz="1500" dirty="0"/>
              <a:t> </a:t>
            </a:r>
            <a:r>
              <a:rPr sz="1500" dirty="0" err="1"/>
              <a:t>Sardegna</a:t>
            </a:r>
            <a:r>
              <a:rPr sz="1500" dirty="0"/>
              <a:t> 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12,30 </a:t>
            </a:r>
            <a:r>
              <a:rPr sz="1500" b="1" dirty="0"/>
              <a:t>Il </a:t>
            </a:r>
            <a:r>
              <a:rPr sz="1500" b="1" dirty="0" err="1"/>
              <a:t>percorso</a:t>
            </a:r>
            <a:r>
              <a:rPr sz="1500" b="1" dirty="0"/>
              <a:t> </a:t>
            </a:r>
            <a:r>
              <a:rPr sz="1500" b="1" dirty="0" err="1"/>
              <a:t>partenariale</a:t>
            </a:r>
            <a:r>
              <a:rPr sz="1500" b="1" dirty="0"/>
              <a:t> ed </a:t>
            </a:r>
            <a:r>
              <a:rPr sz="1500" b="1" dirty="0" err="1"/>
              <a:t>i</a:t>
            </a:r>
            <a:r>
              <a:rPr sz="1500" b="1" dirty="0"/>
              <a:t> </a:t>
            </a:r>
            <a:r>
              <a:rPr sz="1500" b="1" dirty="0" err="1"/>
              <a:t>contributi</a:t>
            </a:r>
            <a:r>
              <a:rPr sz="1500" b="1" dirty="0"/>
              <a:t> </a:t>
            </a:r>
            <a:r>
              <a:rPr sz="1500" b="1" dirty="0" err="1"/>
              <a:t>attesi</a:t>
            </a:r>
            <a:r>
              <a:rPr sz="1500" b="1" dirty="0"/>
              <a:t> per la </a:t>
            </a:r>
            <a:r>
              <a:rPr sz="1500" b="1" dirty="0" err="1"/>
              <a:t>stesura</a:t>
            </a:r>
            <a:r>
              <a:rPr sz="1500" b="1" dirty="0"/>
              <a:t> del </a:t>
            </a:r>
            <a:r>
              <a:rPr lang="it-IT" sz="1500" b="1" dirty="0"/>
              <a:t> 	</a:t>
            </a:r>
            <a:r>
              <a:rPr sz="1500" b="1" dirty="0" err="1"/>
              <a:t>programma</a:t>
            </a:r>
            <a:r>
              <a:rPr sz="1500" b="1" dirty="0"/>
              <a:t> </a:t>
            </a:r>
            <a:endParaRPr sz="1500" dirty="0">
              <a:solidFill>
                <a:schemeClr val="accent3">
                  <a:lumOff val="44000"/>
                </a:schemeClr>
              </a:solidFill>
            </a:endParaRPr>
          </a:p>
          <a:p>
            <a:pPr>
              <a:defRPr sz="1400">
                <a:solidFill>
                  <a:srgbClr val="1F3B73"/>
                </a:solidFill>
              </a:defRPr>
            </a:pPr>
            <a:r>
              <a:rPr sz="1500" dirty="0"/>
              <a:t>	</a:t>
            </a:r>
            <a:r>
              <a:rPr sz="1500" i="1" dirty="0"/>
              <a:t>Sandro </a:t>
            </a:r>
            <a:r>
              <a:rPr sz="1500" i="1" dirty="0" err="1"/>
              <a:t>Ortu</a:t>
            </a:r>
            <a:r>
              <a:rPr sz="1500" dirty="0"/>
              <a:t>, </a:t>
            </a:r>
            <a:r>
              <a:rPr sz="1500" dirty="0" err="1"/>
              <a:t>Servizio</a:t>
            </a:r>
            <a:r>
              <a:rPr sz="1500" dirty="0"/>
              <a:t> di </a:t>
            </a:r>
            <a:r>
              <a:rPr sz="1500" dirty="0" err="1"/>
              <a:t>Supporto</a:t>
            </a:r>
            <a:r>
              <a:rPr sz="1500" dirty="0"/>
              <a:t> </a:t>
            </a:r>
            <a:r>
              <a:rPr sz="1500" dirty="0" err="1"/>
              <a:t>all’Autorità</a:t>
            </a:r>
            <a:r>
              <a:rPr sz="1500" dirty="0"/>
              <a:t> di </a:t>
            </a:r>
            <a:r>
              <a:rPr sz="1500" dirty="0" err="1"/>
              <a:t>Gestione</a:t>
            </a:r>
            <a:r>
              <a:rPr sz="1500" dirty="0"/>
              <a:t> del </a:t>
            </a:r>
            <a:r>
              <a:rPr lang="it-IT" sz="1500" dirty="0"/>
              <a:t>	</a:t>
            </a:r>
            <a:r>
              <a:rPr sz="1500" dirty="0"/>
              <a:t>FSE</a:t>
            </a:r>
          </a:p>
        </p:txBody>
      </p:sp>
      <p:pic>
        <p:nvPicPr>
          <p:cNvPr id="345" name="Elemento grafico 21" descr="Elemento grafico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1103" y="2033789"/>
            <a:ext cx="914401" cy="9144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48" name="Rettangolo 22"/>
          <p:cNvGrpSpPr/>
          <p:nvPr/>
        </p:nvGrpSpPr>
        <p:grpSpPr>
          <a:xfrm>
            <a:off x="5868144" y="3008763"/>
            <a:ext cx="2880321" cy="3268376"/>
            <a:chOff x="0" y="0"/>
            <a:chExt cx="2880320" cy="3268374"/>
          </a:xfrm>
        </p:grpSpPr>
        <p:sp>
          <p:nvSpPr>
            <p:cNvPr id="346" name="Rettangolo"/>
            <p:cNvSpPr/>
            <p:nvPr/>
          </p:nvSpPr>
          <p:spPr>
            <a:xfrm>
              <a:off x="0" y="0"/>
              <a:ext cx="2880321" cy="3207802"/>
            </a:xfrm>
            <a:prstGeom prst="rect">
              <a:avLst/>
            </a:prstGeom>
            <a:noFill/>
            <a:ln w="28575" cap="flat">
              <a:solidFill>
                <a:srgbClr val="F9B441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347" name="Fin dalla plenaria sono stati coinvolti nuovi attori del processo partenariale.…"/>
            <p:cNvSpPr txBox="1"/>
            <p:nvPr/>
          </p:nvSpPr>
          <p:spPr>
            <a:xfrm>
              <a:off x="60007" y="14287"/>
              <a:ext cx="2760306" cy="3254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>
                  <a:solidFill>
                    <a:srgbClr val="1F3B73"/>
                  </a:solidFill>
                </a:defRPr>
              </a:pPr>
              <a:r>
                <a:rPr dirty="0"/>
                <a:t>Fin </a:t>
              </a:r>
              <a:r>
                <a:rPr dirty="0" err="1"/>
                <a:t>dalla</a:t>
              </a:r>
              <a:r>
                <a:rPr dirty="0"/>
                <a:t> </a:t>
              </a:r>
              <a:r>
                <a:rPr dirty="0" err="1"/>
                <a:t>plenaria</a:t>
              </a:r>
              <a:r>
                <a:rPr dirty="0"/>
                <a:t> </a:t>
              </a:r>
              <a:r>
                <a:rPr dirty="0" err="1"/>
                <a:t>sono</a:t>
              </a:r>
              <a:r>
                <a:rPr dirty="0"/>
                <a:t> </a:t>
              </a:r>
              <a:r>
                <a:rPr dirty="0" err="1"/>
                <a:t>stati</a:t>
              </a:r>
              <a:r>
                <a:rPr dirty="0"/>
                <a:t> </a:t>
              </a:r>
              <a:r>
                <a:rPr dirty="0" err="1"/>
                <a:t>coinvolti</a:t>
              </a:r>
              <a:r>
                <a:rPr dirty="0"/>
                <a:t> </a:t>
              </a:r>
              <a:r>
                <a:rPr dirty="0" err="1"/>
                <a:t>nuovi</a:t>
              </a:r>
              <a:r>
                <a:rPr dirty="0"/>
                <a:t> </a:t>
              </a:r>
              <a:r>
                <a:rPr dirty="0" err="1"/>
                <a:t>attori</a:t>
              </a:r>
              <a:r>
                <a:rPr dirty="0"/>
                <a:t> del </a:t>
              </a:r>
              <a:r>
                <a:rPr dirty="0" err="1"/>
                <a:t>processo</a:t>
              </a:r>
              <a:r>
                <a:rPr dirty="0"/>
                <a:t> </a:t>
              </a:r>
              <a:r>
                <a:rPr dirty="0" err="1"/>
                <a:t>partenariale</a:t>
              </a:r>
              <a:r>
                <a:rPr dirty="0"/>
                <a:t>. </a:t>
              </a:r>
              <a:endParaRPr dirty="0">
                <a:solidFill>
                  <a:schemeClr val="accent3">
                    <a:lumOff val="44000"/>
                  </a:schemeClr>
                </a:solidFill>
              </a:endParaRPr>
            </a:p>
            <a:p>
              <a:pPr>
                <a:defRPr>
                  <a:solidFill>
                    <a:srgbClr val="1F3B73"/>
                  </a:solidFill>
                </a:defRPr>
              </a:pPr>
              <a:r>
                <a:rPr dirty="0"/>
                <a:t>In </a:t>
              </a:r>
              <a:r>
                <a:rPr dirty="0" err="1"/>
                <a:t>particolare</a:t>
              </a:r>
              <a:r>
                <a:rPr dirty="0"/>
                <a:t>, per </a:t>
              </a:r>
              <a:r>
                <a:rPr dirty="0" err="1"/>
                <a:t>rafforzare</a:t>
              </a:r>
              <a:r>
                <a:rPr dirty="0"/>
                <a:t> </a:t>
              </a:r>
              <a:r>
                <a:rPr dirty="0" err="1"/>
                <a:t>l’integrazione</a:t>
              </a:r>
              <a:r>
                <a:rPr dirty="0"/>
                <a:t> </a:t>
              </a:r>
              <a:r>
                <a:rPr dirty="0" err="1"/>
                <a:t>tra</a:t>
              </a:r>
              <a:r>
                <a:rPr dirty="0"/>
                <a:t> </a:t>
              </a:r>
              <a:r>
                <a:rPr dirty="0" err="1"/>
                <a:t>fondi</a:t>
              </a:r>
              <a:r>
                <a:rPr dirty="0"/>
                <a:t> e </a:t>
              </a:r>
              <a:r>
                <a:rPr dirty="0" err="1"/>
                <a:t>favorire</a:t>
              </a:r>
              <a:r>
                <a:rPr dirty="0"/>
                <a:t> la </a:t>
              </a:r>
              <a:r>
                <a:rPr dirty="0" err="1"/>
                <a:t>coerenza</a:t>
              </a:r>
              <a:r>
                <a:rPr dirty="0"/>
                <a:t> </a:t>
              </a:r>
              <a:r>
                <a:rPr dirty="0" err="1"/>
                <a:t>strategica</a:t>
              </a:r>
              <a:r>
                <a:rPr dirty="0"/>
                <a:t>, </a:t>
              </a:r>
              <a:r>
                <a:rPr dirty="0" err="1"/>
                <a:t>sono</a:t>
              </a:r>
              <a:r>
                <a:rPr dirty="0"/>
                <a:t> </a:t>
              </a:r>
              <a:r>
                <a:rPr dirty="0" err="1"/>
                <a:t>invitati</a:t>
              </a:r>
              <a:r>
                <a:rPr dirty="0"/>
                <a:t> </a:t>
              </a:r>
              <a:r>
                <a:rPr dirty="0" err="1"/>
                <a:t>permanenti</a:t>
              </a:r>
              <a:r>
                <a:rPr dirty="0"/>
                <a:t>, </a:t>
              </a:r>
              <a:r>
                <a:rPr dirty="0" err="1"/>
                <a:t>tra</a:t>
              </a:r>
              <a:r>
                <a:rPr dirty="0"/>
                <a:t> </a:t>
              </a:r>
              <a:r>
                <a:rPr dirty="0" err="1"/>
                <a:t>gli</a:t>
              </a:r>
              <a:r>
                <a:rPr dirty="0"/>
                <a:t> </a:t>
              </a:r>
              <a:r>
                <a:rPr dirty="0" err="1"/>
                <a:t>altri</a:t>
              </a:r>
              <a:r>
                <a:rPr dirty="0"/>
                <a:t>:</a:t>
              </a:r>
              <a:endParaRPr dirty="0"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285750" indent="-285750">
                <a:buClr>
                  <a:srgbClr val="000000"/>
                </a:buClr>
                <a:buSzPct val="100000"/>
                <a:buChar char="-"/>
                <a:defRPr>
                  <a:solidFill>
                    <a:srgbClr val="1F3B73"/>
                  </a:solidFill>
                </a:defRPr>
              </a:pPr>
              <a:r>
                <a:rPr dirty="0" err="1"/>
                <a:t>AdG</a:t>
              </a:r>
              <a:r>
                <a:rPr dirty="0"/>
                <a:t> FESR</a:t>
              </a:r>
              <a:endParaRPr dirty="0"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285750" indent="-285750">
                <a:buClr>
                  <a:srgbClr val="000000"/>
                </a:buClr>
                <a:buSzPct val="100000"/>
                <a:buChar char="-"/>
                <a:defRPr>
                  <a:solidFill>
                    <a:srgbClr val="1F3B73"/>
                  </a:solidFill>
                </a:defRPr>
              </a:pPr>
              <a:r>
                <a:rPr dirty="0" err="1"/>
                <a:t>AdG</a:t>
              </a:r>
              <a:r>
                <a:rPr dirty="0"/>
                <a:t> FSC</a:t>
              </a:r>
              <a:endParaRPr dirty="0">
                <a:solidFill>
                  <a:schemeClr val="accent3">
                    <a:lumOff val="44000"/>
                  </a:schemeClr>
                </a:solidFill>
              </a:endParaRPr>
            </a:p>
            <a:p>
              <a:pPr marL="285750" indent="-285750">
                <a:buClr>
                  <a:srgbClr val="000000"/>
                </a:buClr>
                <a:buSzPct val="100000"/>
                <a:buChar char="-"/>
                <a:defRPr>
                  <a:solidFill>
                    <a:srgbClr val="1F3B73"/>
                  </a:solidFill>
                </a:defRPr>
              </a:pPr>
              <a:r>
                <a:rPr dirty="0" err="1"/>
                <a:t>Coordinatore</a:t>
              </a:r>
              <a:r>
                <a:rPr dirty="0"/>
                <a:t> SRSS</a:t>
              </a:r>
            </a:p>
          </p:txBody>
        </p:sp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AAF8F54-B273-4577-8BFB-882432C9CEDC}"/>
              </a:ext>
            </a:extLst>
          </p:cNvPr>
          <p:cNvSpPr txBox="1"/>
          <p:nvPr/>
        </p:nvSpPr>
        <p:spPr>
          <a:xfrm>
            <a:off x="6884871" y="1030654"/>
            <a:ext cx="805668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449262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spc="0" normalizeH="0" baseline="0" dirty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rPr>
              <a:t>Vedi link</a:t>
            </a:r>
          </a:p>
        </p:txBody>
      </p:sp>
      <p:pic>
        <p:nvPicPr>
          <p:cNvPr id="3" name="Elemento grafico 2" descr="Freccia linea, inversione a U orizzontale">
            <a:extLst>
              <a:ext uri="{FF2B5EF4-FFF2-40B4-BE49-F238E27FC236}">
                <a16:creationId xmlns:a16="http://schemas.microsoft.com/office/drawing/2014/main" id="{27D8364A-CED2-425D-BDAE-9BE908B1B0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71851" y="441912"/>
            <a:ext cx="585592" cy="58559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8F8F8F"/>
      </a:accent3>
      <a:accent4>
        <a:srgbClr val="707070"/>
      </a:accent4>
      <a:accent5>
        <a:srgbClr val="AAE2CA"/>
      </a:accent5>
      <a:accent6>
        <a:srgbClr val="2D2DB9"/>
      </a:accent6>
      <a:hlink>
        <a:srgbClr val="0000FF"/>
      </a:hlink>
      <a:folHlink>
        <a:srgbClr val="FF00FF"/>
      </a:folHlink>
    </a:clrScheme>
    <a:fontScheme name="Tema di Office">
      <a:majorFont>
        <a:latin typeface="Times New Roman"/>
        <a:ea typeface="Times New Roman"/>
        <a:cs typeface="Times New Roman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492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492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8F8F8F"/>
      </a:accent3>
      <a:accent4>
        <a:srgbClr val="707070"/>
      </a:accent4>
      <a:accent5>
        <a:srgbClr val="AAE2CA"/>
      </a:accent5>
      <a:accent6>
        <a:srgbClr val="2D2DB9"/>
      </a:accent6>
      <a:hlink>
        <a:srgbClr val="0000FF"/>
      </a:hlink>
      <a:folHlink>
        <a:srgbClr val="FF00FF"/>
      </a:folHlink>
    </a:clrScheme>
    <a:fontScheme name="Tema di Office">
      <a:majorFont>
        <a:latin typeface="Times New Roman"/>
        <a:ea typeface="Times New Roman"/>
        <a:cs typeface="Times New Roman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492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492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1821</Words>
  <Application>Microsoft Office PowerPoint</Application>
  <PresentationFormat>Presentazione su schermo (4:3)</PresentationFormat>
  <Paragraphs>244</Paragraphs>
  <Slides>15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4" baseType="lpstr">
      <vt:lpstr>Arial</vt:lpstr>
      <vt:lpstr>Calibri</vt:lpstr>
      <vt:lpstr>DIN-Medium</vt:lpstr>
      <vt:lpstr>DINPro-Regular</vt:lpstr>
      <vt:lpstr>Tahoma</vt:lpstr>
      <vt:lpstr>Tahoma Bold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Marta Testa</dc:creator>
  <cp:lastModifiedBy>Teresa Cianni</cp:lastModifiedBy>
  <cp:revision>19</cp:revision>
  <dcterms:modified xsi:type="dcterms:W3CDTF">2020-11-06T09:15:58Z</dcterms:modified>
</cp:coreProperties>
</file>