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0" r:id="rId4"/>
    <p:sldId id="263" r:id="rId5"/>
    <p:sldId id="264" r:id="rId6"/>
    <p:sldId id="265" r:id="rId7"/>
    <p:sldId id="266" r:id="rId8"/>
    <p:sldId id="268" r:id="rId9"/>
    <p:sldId id="267" r:id="rId10"/>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p:cViewPr varScale="1">
        <p:scale>
          <a:sx n="78" d="100"/>
          <a:sy n="78" d="100"/>
        </p:scale>
        <p:origin x="1522"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E00675EA-FED5-40DA-B853-834FEC809222}" type="datetimeFigureOut">
              <a:rPr lang="it-IT" smtClean="0"/>
              <a:pPr/>
              <a:t>09/11/2020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71DEB96-832A-42E2-9985-CA326274D9E2}"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E00675EA-FED5-40DA-B853-834FEC809222}" type="datetimeFigureOut">
              <a:rPr lang="it-IT" smtClean="0"/>
              <a:pPr/>
              <a:t>09/11/2020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71DEB96-832A-42E2-9985-CA326274D9E2}"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E00675EA-FED5-40DA-B853-834FEC809222}" type="datetimeFigureOut">
              <a:rPr lang="it-IT" smtClean="0"/>
              <a:pPr/>
              <a:t>09/11/2020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71DEB96-832A-42E2-9985-CA326274D9E2}"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E00675EA-FED5-40DA-B853-834FEC809222}" type="datetimeFigureOut">
              <a:rPr lang="it-IT" smtClean="0"/>
              <a:pPr/>
              <a:t>09/11/2020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71DEB96-832A-42E2-9985-CA326274D9E2}"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E00675EA-FED5-40DA-B853-834FEC809222}" type="datetimeFigureOut">
              <a:rPr lang="it-IT" smtClean="0"/>
              <a:pPr/>
              <a:t>09/11/2020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71DEB96-832A-42E2-9985-CA326274D9E2}"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E00675EA-FED5-40DA-B853-834FEC809222}" type="datetimeFigureOut">
              <a:rPr lang="it-IT" smtClean="0"/>
              <a:pPr/>
              <a:t>09/11/2020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71DEB96-832A-42E2-9985-CA326274D9E2}"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E00675EA-FED5-40DA-B853-834FEC809222}" type="datetimeFigureOut">
              <a:rPr lang="it-IT" smtClean="0"/>
              <a:pPr/>
              <a:t>09/11/2020</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971DEB96-832A-42E2-9985-CA326274D9E2}"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E00675EA-FED5-40DA-B853-834FEC809222}" type="datetimeFigureOut">
              <a:rPr lang="it-IT" smtClean="0"/>
              <a:pPr/>
              <a:t>09/11/2020</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971DEB96-832A-42E2-9985-CA326274D9E2}"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E00675EA-FED5-40DA-B853-834FEC809222}" type="datetimeFigureOut">
              <a:rPr lang="it-IT" smtClean="0"/>
              <a:pPr/>
              <a:t>09/11/2020</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971DEB96-832A-42E2-9985-CA326274D9E2}"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E00675EA-FED5-40DA-B853-834FEC809222}" type="datetimeFigureOut">
              <a:rPr lang="it-IT" smtClean="0"/>
              <a:pPr/>
              <a:t>09/11/2020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71DEB96-832A-42E2-9985-CA326274D9E2}"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E00675EA-FED5-40DA-B853-834FEC809222}" type="datetimeFigureOut">
              <a:rPr lang="it-IT" smtClean="0"/>
              <a:pPr/>
              <a:t>09/11/2020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71DEB96-832A-42E2-9985-CA326274D9E2}"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0675EA-FED5-40DA-B853-834FEC809222}" type="datetimeFigureOut">
              <a:rPr lang="it-IT" smtClean="0"/>
              <a:pPr/>
              <a:t>09/11/2020</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1DEB96-832A-42E2-9985-CA326274D9E2}"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file:////var/folders/6x/vhd40ncs7lq283x30ysnlxy00000gn/T/com.microsoft.Word/WebArchiveCopyPasteTempFiles/page2image8432" TargetMode="External"/><Relationship Id="rId3" Type="http://schemas.openxmlformats.org/officeDocument/2006/relationships/image" Target="file:////var/folders/6x/vhd40ncs7lq283x30ysnlxy00000gn/T/com.microsoft.Word/WebArchiveCopyPasteTempFiles/page2image6888" TargetMode="External"/><Relationship Id="rId7" Type="http://schemas.openxmlformats.org/officeDocument/2006/relationships/image" Target="../media/image5.png"/><Relationship Id="rId12" Type="http://schemas.openxmlformats.org/officeDocument/2006/relationships/image" Target="../media/image6.emf"/><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file:////var/folders/6x/vhd40ncs7lq283x30ysnlxy00000gn/T/com.microsoft.Word/WebArchiveCopyPasteTempFiles/page2image8112" TargetMode="External"/><Relationship Id="rId11" Type="http://schemas.openxmlformats.org/officeDocument/2006/relationships/image" Target="file:////var/folders/6x/vhd40ncs7lq283x30ysnlxy00000gn/T/com.microsoft.Word/WebArchiveCopyPasteTempFiles/page2image10488" TargetMode="External"/><Relationship Id="rId5" Type="http://schemas.openxmlformats.org/officeDocument/2006/relationships/image" Target="file:////var/folders/6x/vhd40ncs7lq283x30ysnlxy00000gn/T/com.microsoft.Word/WebArchiveCopyPasteTempFiles/page2image7792" TargetMode="External"/><Relationship Id="rId10" Type="http://schemas.openxmlformats.org/officeDocument/2006/relationships/image" Target="file:////var/folders/6x/vhd40ncs7lq283x30ysnlxy00000gn/T/com.microsoft.Word/WebArchiveCopyPasteTempFiles/page2image10168" TargetMode="External"/><Relationship Id="rId4" Type="http://schemas.openxmlformats.org/officeDocument/2006/relationships/image" Target="file:////var/folders/6x/vhd40ncs7lq283x30ysnlxy00000gn/T/com.microsoft.Word/WebArchiveCopyPasteTempFiles/page2image7472" TargetMode="External"/><Relationship Id="rId9" Type="http://schemas.openxmlformats.org/officeDocument/2006/relationships/image" Target="file:////var/folders/6x/vhd40ncs7lq283x30ysnlxy00000gn/T/com.microsoft.Word/WebArchiveCopyPasteTempFiles/page2image9848"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file:////var/folders/6x/vhd40ncs7lq283x30ysnlxy00000gn/T/com.microsoft.Word/WebArchiveCopyPasteTempFiles/page2image8432" TargetMode="External"/><Relationship Id="rId13" Type="http://schemas.openxmlformats.org/officeDocument/2006/relationships/image" Target="file:////var/folders/6x/vhd40ncs7lq283x30ysnlxy00000gn/T/com.microsoft.Word/WebArchiveCopyPasteTempFiles/page2image10488" TargetMode="External"/><Relationship Id="rId3" Type="http://schemas.openxmlformats.org/officeDocument/2006/relationships/image" Target="file:////var/folders/6x/vhd40ncs7lq283x30ysnlxy00000gn/T/com.microsoft.Word/WebArchiveCopyPasteTempFiles/page2image6888" TargetMode="External"/><Relationship Id="rId7" Type="http://schemas.openxmlformats.org/officeDocument/2006/relationships/image" Target="../media/image5.png"/><Relationship Id="rId12" Type="http://schemas.openxmlformats.org/officeDocument/2006/relationships/image" Target="file:////var/folders/6x/vhd40ncs7lq283x30ysnlxy00000gn/T/com.microsoft.Word/WebArchiveCopyPasteTempFiles/page2image10168"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file:////var/folders/6x/vhd40ncs7lq283x30ysnlxy00000gn/T/com.microsoft.Word/WebArchiveCopyPasteTempFiles/page2image8112" TargetMode="External"/><Relationship Id="rId11" Type="http://schemas.openxmlformats.org/officeDocument/2006/relationships/image" Target="file:////var/folders/6x/vhd40ncs7lq283x30ysnlxy00000gn/T/com.microsoft.Word/WebArchiveCopyPasteTempFiles/page2image9848" TargetMode="External"/><Relationship Id="rId5" Type="http://schemas.openxmlformats.org/officeDocument/2006/relationships/image" Target="file:////var/folders/6x/vhd40ncs7lq283x30ysnlxy00000gn/T/com.microsoft.Word/WebArchiveCopyPasteTempFiles/page2image7792" TargetMode="External"/><Relationship Id="rId10" Type="http://schemas.openxmlformats.org/officeDocument/2006/relationships/image" Target="file:////var/folders/6x/vhd40ncs7lq283x30ysnlxy00000gn/T/com.microsoft.Word/WebArchiveCopyPasteTempFiles/page2image9176" TargetMode="External"/><Relationship Id="rId4" Type="http://schemas.openxmlformats.org/officeDocument/2006/relationships/image" Target="file:////var/folders/6x/vhd40ncs7lq283x30ysnlxy00000gn/T/com.microsoft.Word/WebArchiveCopyPasteTempFiles/page2image7472" TargetMode="External"/><Relationship Id="rId9" Type="http://schemas.openxmlformats.org/officeDocument/2006/relationships/image" Target="../media/image7.jpeg"/><Relationship Id="rId14" Type="http://schemas.openxmlformats.org/officeDocument/2006/relationships/image" Target="../media/image8.jpeg"/></Relationships>
</file>

<file path=ppt/slides/_rels/slide9.xml.rels><?xml version="1.0" encoding="UTF-8" standalone="yes"?>
<Relationships xmlns="http://schemas.openxmlformats.org/package/2006/relationships"><Relationship Id="rId8" Type="http://schemas.openxmlformats.org/officeDocument/2006/relationships/image" Target="file:////var/folders/6x/vhd40ncs7lq283x30ysnlxy00000gn/T/com.microsoft.Word/WebArchiveCopyPasteTempFiles/page2image8432" TargetMode="External"/><Relationship Id="rId3" Type="http://schemas.openxmlformats.org/officeDocument/2006/relationships/image" Target="file:////var/folders/6x/vhd40ncs7lq283x30ysnlxy00000gn/T/com.microsoft.Word/WebArchiveCopyPasteTempFiles/page2image6888" TargetMode="External"/><Relationship Id="rId7"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file:////var/folders/6x/vhd40ncs7lq283x30ysnlxy00000gn/T/com.microsoft.Word/WebArchiveCopyPasteTempFiles/page2image8112" TargetMode="External"/><Relationship Id="rId11" Type="http://schemas.openxmlformats.org/officeDocument/2006/relationships/image" Target="file:////var/folders/6x/vhd40ncs7lq283x30ysnlxy00000gn/T/com.microsoft.Word/WebArchiveCopyPasteTempFiles/page2image10488" TargetMode="External"/><Relationship Id="rId5" Type="http://schemas.openxmlformats.org/officeDocument/2006/relationships/image" Target="file:////var/folders/6x/vhd40ncs7lq283x30ysnlxy00000gn/T/com.microsoft.Word/WebArchiveCopyPasteTempFiles/page2image7792" TargetMode="External"/><Relationship Id="rId10" Type="http://schemas.openxmlformats.org/officeDocument/2006/relationships/image" Target="file:////var/folders/6x/vhd40ncs7lq283x30ysnlxy00000gn/T/com.microsoft.Word/WebArchiveCopyPasteTempFiles/page2image10168" TargetMode="External"/><Relationship Id="rId4" Type="http://schemas.openxmlformats.org/officeDocument/2006/relationships/image" Target="file:////var/folders/6x/vhd40ncs7lq283x30ysnlxy00000gn/T/com.microsoft.Word/WebArchiveCopyPasteTempFiles/page2image7472" TargetMode="External"/><Relationship Id="rId9" Type="http://schemas.openxmlformats.org/officeDocument/2006/relationships/image" Target="file:////var/folders/6x/vhd40ncs7lq283x30ysnlxy00000gn/T/com.microsoft.Word/WebArchiveCopyPasteTempFiles/page2image984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Copertina_presentazione-01.jpg"/>
          <p:cNvPicPr>
            <a:picLocks noChangeAspect="1"/>
          </p:cNvPicPr>
          <p:nvPr/>
        </p:nvPicPr>
        <p:blipFill>
          <a:blip r:embed="rId2" cstate="print"/>
          <a:stretch>
            <a:fillRect/>
          </a:stretch>
        </p:blipFill>
        <p:spPr>
          <a:xfrm>
            <a:off x="0" y="289247"/>
            <a:ext cx="9144000" cy="6858000"/>
          </a:xfrm>
          <a:prstGeom prst="rect">
            <a:avLst/>
          </a:prstGeom>
        </p:spPr>
      </p:pic>
      <p:sp>
        <p:nvSpPr>
          <p:cNvPr id="2" name="Titolo 1"/>
          <p:cNvSpPr>
            <a:spLocks noGrp="1"/>
          </p:cNvSpPr>
          <p:nvPr>
            <p:ph type="ctrTitle"/>
          </p:nvPr>
        </p:nvSpPr>
        <p:spPr>
          <a:xfrm>
            <a:off x="447707" y="3468320"/>
            <a:ext cx="8352928" cy="2522711"/>
          </a:xfrm>
        </p:spPr>
        <p:txBody>
          <a:bodyPr>
            <a:normAutofit fontScale="90000"/>
          </a:bodyPr>
          <a:lstStyle/>
          <a:p>
            <a:r>
              <a:rPr lang="it-IT" b="1" dirty="0"/>
              <a:t>L’impatto di Agenda 2030 per o Sviluppo Sostenibile sulle Politiche di Programmazione</a:t>
            </a:r>
            <a:br>
              <a:rPr lang="it-IT" dirty="0"/>
            </a:br>
            <a:r>
              <a:rPr lang="it-IT" b="1" dirty="0"/>
              <a:t>e coinvolgimento del partenariato</a:t>
            </a:r>
            <a:endParaRPr lang="it-IT" dirty="0"/>
          </a:p>
        </p:txBody>
      </p:sp>
      <p:sp>
        <p:nvSpPr>
          <p:cNvPr id="3" name="Sottotitolo 2"/>
          <p:cNvSpPr>
            <a:spLocks noGrp="1"/>
          </p:cNvSpPr>
          <p:nvPr>
            <p:ph type="subTitle" idx="1"/>
          </p:nvPr>
        </p:nvSpPr>
        <p:spPr>
          <a:xfrm>
            <a:off x="611560" y="6280278"/>
            <a:ext cx="8208912" cy="577722"/>
          </a:xfrm>
        </p:spPr>
        <p:txBody>
          <a:bodyPr>
            <a:normAutofit fontScale="77500" lnSpcReduction="20000"/>
          </a:bodyPr>
          <a:lstStyle/>
          <a:p>
            <a:pPr algn="r"/>
            <a:r>
              <a:rPr lang="it-IT" sz="2400" dirty="0">
                <a:solidFill>
                  <a:schemeClr val="tx1"/>
                </a:solidFill>
              </a:rPr>
              <a:t>PROGETTO INTERREGIONALE REGIONI DEL MEZZOGIORNO, 10 novembre 2020</a:t>
            </a:r>
          </a:p>
        </p:txBody>
      </p:sp>
      <p:pic>
        <p:nvPicPr>
          <p:cNvPr id="7" name="Picture 191">
            <a:extLst>
              <a:ext uri="{FF2B5EF4-FFF2-40B4-BE49-F238E27FC236}">
                <a16:creationId xmlns:a16="http://schemas.microsoft.com/office/drawing/2014/main" id="{000FDE31-6F4F-0B4F-B664-65637077F13A}"/>
              </a:ext>
            </a:extLst>
          </p:cNvPr>
          <p:cNvPicPr/>
          <p:nvPr/>
        </p:nvPicPr>
        <p:blipFill>
          <a:blip r:embed="rId3"/>
          <a:stretch>
            <a:fillRect/>
          </a:stretch>
        </p:blipFill>
        <p:spPr>
          <a:xfrm>
            <a:off x="6686872" y="1052736"/>
            <a:ext cx="2133600" cy="3048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26368" y="3601065"/>
            <a:ext cx="8291264" cy="2736304"/>
          </a:xfrm>
        </p:spPr>
        <p:txBody>
          <a:bodyPr>
            <a:normAutofit/>
          </a:bodyPr>
          <a:lstStyle/>
          <a:p>
            <a:pPr marL="0" indent="0" algn="just">
              <a:buNone/>
            </a:pPr>
            <a:r>
              <a:rPr lang="it-IT" sz="2400" dirty="0"/>
              <a:t>L’adozione di Agenda 2030 ha posto l’Unione europea e l’Italia di fronte a molteplici sfide, tutte di grande complessità e per farlo, occorre includere gli Obiettivi di sviluppo sostenibile nei propri programmi a breve e medio termine, integrando competenze e punti di vista differenti per disegnare politiche adeguate per il raggiungimento dei 17 Obiettivi di Sviluppo Sostenibile (</a:t>
            </a:r>
            <a:r>
              <a:rPr lang="it-IT" sz="2400" dirty="0" err="1"/>
              <a:t>Sustainable</a:t>
            </a:r>
            <a:r>
              <a:rPr lang="it-IT" sz="2400" dirty="0"/>
              <a:t> Development </a:t>
            </a:r>
            <a:r>
              <a:rPr lang="it-IT" sz="2400" dirty="0" err="1"/>
              <a:t>Goals</a:t>
            </a:r>
            <a:r>
              <a:rPr lang="it-IT" sz="2400" dirty="0"/>
              <a:t> – </a:t>
            </a:r>
            <a:r>
              <a:rPr lang="it-IT" sz="2400" dirty="0" err="1"/>
              <a:t>SDGs</a:t>
            </a:r>
            <a:r>
              <a:rPr lang="it-IT" sz="2400" dirty="0"/>
              <a:t>).</a:t>
            </a:r>
          </a:p>
        </p:txBody>
      </p:sp>
      <p:sp>
        <p:nvSpPr>
          <p:cNvPr id="4" name="Rettangolo 3"/>
          <p:cNvSpPr/>
          <p:nvPr/>
        </p:nvSpPr>
        <p:spPr>
          <a:xfrm>
            <a:off x="0" y="6453336"/>
            <a:ext cx="9144000" cy="404664"/>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flipV="1">
            <a:off x="0" y="188640"/>
            <a:ext cx="9144000" cy="45719"/>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 name="Immagine 7">
            <a:extLst>
              <a:ext uri="{FF2B5EF4-FFF2-40B4-BE49-F238E27FC236}">
                <a16:creationId xmlns:a16="http://schemas.microsoft.com/office/drawing/2014/main" id="{F0F4D67F-5297-FF43-BF9B-44F50ABC585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598295" y="490591"/>
            <a:ext cx="5947410" cy="2966085"/>
          </a:xfrm>
          <a:prstGeom prst="rect">
            <a:avLst/>
          </a:prstGeom>
          <a:noFill/>
        </p:spPr>
      </p:pic>
    </p:spTree>
    <p:extLst>
      <p:ext uri="{BB962C8B-B14F-4D97-AF65-F5344CB8AC3E}">
        <p14:creationId xmlns:p14="http://schemas.microsoft.com/office/powerpoint/2010/main" val="3543571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692696"/>
            <a:ext cx="8064896" cy="5544616"/>
          </a:xfrm>
        </p:spPr>
        <p:txBody>
          <a:bodyPr>
            <a:noAutofit/>
          </a:bodyPr>
          <a:lstStyle/>
          <a:p>
            <a:pPr marL="0" indent="0" algn="just">
              <a:buNone/>
            </a:pPr>
            <a:r>
              <a:rPr lang="it-IT" sz="2400" dirty="0"/>
              <a:t>Le Regioni e le Province Autonome, mediante l‘annuale contributo delle Regioni </a:t>
            </a:r>
            <a:r>
              <a:rPr lang="it-IT" sz="2400" i="1" dirty="0"/>
              <a:t>al </a:t>
            </a:r>
            <a:r>
              <a:rPr lang="it-IT" sz="2400" b="1" i="1" dirty="0"/>
              <a:t>Piano Nazionale delle Riforme (PNR)</a:t>
            </a:r>
            <a:r>
              <a:rPr lang="it-IT" sz="2400" dirty="0"/>
              <a:t>, hanno attivato negli anni un percorso virtuoso, a supporto di una programmazione quanto più integrata verso una crescita e uno sviluppo sostenibili, principalmente attraverso gli obiettivi di sviluppo sostenibile dell’Agenda 2030 delle Nazioni Unite (</a:t>
            </a:r>
            <a:r>
              <a:rPr lang="it-IT" sz="2400" dirty="0" err="1"/>
              <a:t>SDGs</a:t>
            </a:r>
            <a:r>
              <a:rPr lang="it-IT" sz="2400" dirty="0"/>
              <a:t>).</a:t>
            </a:r>
          </a:p>
          <a:p>
            <a:pPr marL="0" indent="0" algn="just">
              <a:buNone/>
            </a:pPr>
            <a:r>
              <a:rPr lang="it-IT" sz="2400" dirty="0"/>
              <a:t>Il Contributo delle Regioni al PNR 2020 è perciò elemento costitutivo della programmazione integrata in raccordo con la politica di coesione (programmazione 2014-2020 e 2021-2027), sempre più in un’ottica funzionale ai </a:t>
            </a:r>
            <a:r>
              <a:rPr lang="it-IT" sz="2400" b="1" dirty="0"/>
              <a:t>Documenti di Economia e Finanza Regionali</a:t>
            </a:r>
            <a:r>
              <a:rPr lang="it-IT" sz="2400" dirty="0"/>
              <a:t>, laddove sempre più spesso vi è una sezione dedicata all’implementazione di Agenda 2030 (in Basilicata dal 2016 </a:t>
            </a:r>
            <a:r>
              <a:rPr lang="it-IT" sz="2400"/>
              <a:t>nel DEFR). </a:t>
            </a:r>
            <a:endParaRPr lang="it-IT" sz="2400" dirty="0"/>
          </a:p>
          <a:p>
            <a:pPr marL="0" indent="0" algn="just">
              <a:buNone/>
            </a:pPr>
            <a:r>
              <a:rPr lang="it-IT" sz="2400" dirty="0"/>
              <a:t> </a:t>
            </a:r>
          </a:p>
        </p:txBody>
      </p:sp>
      <p:sp>
        <p:nvSpPr>
          <p:cNvPr id="4" name="Rettangolo 3"/>
          <p:cNvSpPr/>
          <p:nvPr/>
        </p:nvSpPr>
        <p:spPr>
          <a:xfrm>
            <a:off x="0" y="6453336"/>
            <a:ext cx="9144000" cy="404664"/>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flipV="1">
            <a:off x="0" y="188640"/>
            <a:ext cx="9144000" cy="45719"/>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404664"/>
            <a:ext cx="8136904" cy="5976664"/>
          </a:xfrm>
        </p:spPr>
        <p:txBody>
          <a:bodyPr>
            <a:normAutofit fontScale="25000" lnSpcReduction="20000"/>
          </a:bodyPr>
          <a:lstStyle/>
          <a:p>
            <a:pPr marL="0" indent="0">
              <a:buNone/>
            </a:pPr>
            <a:r>
              <a:rPr lang="it-IT" sz="8000" dirty="0"/>
              <a:t>Incrociando una Raccomandazione del PNR: </a:t>
            </a:r>
            <a:r>
              <a:rPr lang="it-IT" sz="8000" b="1" dirty="0"/>
              <a:t>CSR2</a:t>
            </a:r>
            <a:r>
              <a:rPr lang="it-IT" sz="8000" dirty="0"/>
              <a:t> (</a:t>
            </a:r>
            <a:r>
              <a:rPr lang="it-IT" sz="8000" b="1" dirty="0"/>
              <a:t>Mercato del lavoro, Promozione dell’occupazione, Istruzione e competenze, Inclusione sociale</a:t>
            </a:r>
            <a:r>
              <a:rPr lang="it-IT" sz="8000" dirty="0"/>
              <a:t> </a:t>
            </a:r>
          </a:p>
          <a:p>
            <a:pPr marL="0" indent="0" algn="ctr">
              <a:buNone/>
            </a:pPr>
            <a:endParaRPr lang="it-IT" sz="8000" dirty="0"/>
          </a:p>
          <a:p>
            <a:pPr marL="0" indent="0" algn="ctr">
              <a:buNone/>
            </a:pPr>
            <a:r>
              <a:rPr lang="it-IT" sz="8000" dirty="0"/>
              <a:t>con i 17 Obiettivi di Agenda 2030 con i Target della CSR:</a:t>
            </a:r>
          </a:p>
          <a:p>
            <a:pPr marL="0" indent="0" algn="ctr">
              <a:buNone/>
            </a:pPr>
            <a:endParaRPr lang="it-IT" sz="8000" dirty="0"/>
          </a:p>
          <a:p>
            <a:r>
              <a:rPr lang="it-IT" sz="8000" dirty="0"/>
              <a:t>TARGET 1 - Tasso di occupazione</a:t>
            </a:r>
          </a:p>
          <a:p>
            <a:r>
              <a:rPr lang="it-IT" sz="8000" dirty="0"/>
              <a:t>TARGET 6 - Abbandoni scolastici</a:t>
            </a:r>
          </a:p>
          <a:p>
            <a:r>
              <a:rPr lang="it-IT" sz="8000" dirty="0"/>
              <a:t>TARGET 7 - Istruzione universitaria</a:t>
            </a:r>
          </a:p>
          <a:p>
            <a:r>
              <a:rPr lang="it-IT" sz="8000" dirty="0"/>
              <a:t>TARGET 8 - Contrasto alla povertà</a:t>
            </a:r>
          </a:p>
          <a:p>
            <a:pPr marL="0" indent="0">
              <a:buNone/>
            </a:pPr>
            <a:endParaRPr lang="it-IT" sz="8000" dirty="0"/>
          </a:p>
          <a:p>
            <a:pPr marL="0" indent="0">
              <a:buNone/>
            </a:pPr>
            <a:r>
              <a:rPr lang="it-IT" sz="8000" dirty="0"/>
              <a:t>E’ possibile avere un quadro chiaro del Target, ma anche del singolo Obiettivo Sostenibile.</a:t>
            </a:r>
          </a:p>
          <a:p>
            <a:pPr marL="0" indent="0">
              <a:buNone/>
            </a:pPr>
            <a:r>
              <a:rPr lang="it-IT" sz="8000" dirty="0"/>
              <a:t>Inoltre, si possono mettere in relazione le risultanze con gli effetti della Pandemia sugli Obiettivi di Agenda 2030, per avere un previsionale che tenga conto dell’emergenza sanitaria in corso </a:t>
            </a:r>
          </a:p>
          <a:p>
            <a:pPr marL="0" indent="0">
              <a:buNone/>
            </a:pPr>
            <a:endParaRPr lang="it-IT" sz="8000" dirty="0"/>
          </a:p>
          <a:p>
            <a:pPr marL="0" indent="0">
              <a:buNone/>
            </a:pPr>
            <a:r>
              <a:rPr lang="it-IT" sz="6400" b="1" i="1" dirty="0"/>
              <a:t>L’analisi è condotta su: INDICATORI </a:t>
            </a:r>
            <a:r>
              <a:rPr lang="it-IT" sz="6400" b="1" i="1" dirty="0" err="1"/>
              <a:t>SDGs</a:t>
            </a:r>
            <a:r>
              <a:rPr lang="it-IT" sz="6400" b="1" i="1" dirty="0"/>
              <a:t>, INDICATORI </a:t>
            </a:r>
            <a:r>
              <a:rPr lang="it-IT" sz="6400" b="1" i="1" dirty="0" err="1"/>
              <a:t>SDGs</a:t>
            </a:r>
            <a:r>
              <a:rPr lang="it-IT" sz="6400" b="1" i="1" dirty="0"/>
              <a:t> su base regionale (Basilicata 2019), INDICATORI Economici Territoriali sulle Politiche di Sviluppo (Istat) </a:t>
            </a:r>
          </a:p>
          <a:p>
            <a:pPr marL="0" indent="0">
              <a:buNone/>
            </a:pPr>
            <a:r>
              <a:rPr lang="it-IT" sz="6400" b="1" i="1" dirty="0"/>
              <a:t> </a:t>
            </a:r>
          </a:p>
          <a:p>
            <a:pPr marL="0" indent="0">
              <a:buNone/>
            </a:pPr>
            <a:r>
              <a:rPr lang="it-IT" sz="6400" b="1" i="1" dirty="0"/>
              <a:t>Essendo tali dati disponibili per tutte le Regioni, il modello è facilmente replicabile in tutte le Regioni e può dare indicazioni interessanti per i vari ambiti programmatori e di sviluppo.</a:t>
            </a:r>
          </a:p>
          <a:p>
            <a:pPr marL="0" indent="0">
              <a:buNone/>
            </a:pPr>
            <a:r>
              <a:rPr lang="it-IT" sz="8000" dirty="0"/>
              <a:t> </a:t>
            </a:r>
          </a:p>
          <a:p>
            <a:pPr marL="0" indent="0">
              <a:buNone/>
            </a:pPr>
            <a:endParaRPr lang="it-IT" dirty="0"/>
          </a:p>
        </p:txBody>
      </p:sp>
      <p:sp>
        <p:nvSpPr>
          <p:cNvPr id="4" name="Rettangolo 3"/>
          <p:cNvSpPr/>
          <p:nvPr/>
        </p:nvSpPr>
        <p:spPr>
          <a:xfrm>
            <a:off x="0" y="6453336"/>
            <a:ext cx="9144000" cy="404664"/>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flipV="1">
            <a:off x="0" y="188640"/>
            <a:ext cx="9144000" cy="45719"/>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401595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51520" y="476672"/>
            <a:ext cx="8712968" cy="5904656"/>
          </a:xfrm>
        </p:spPr>
        <p:txBody>
          <a:bodyPr>
            <a:normAutofit/>
          </a:bodyPr>
          <a:lstStyle/>
          <a:p>
            <a:pPr marL="0" indent="0">
              <a:buNone/>
            </a:pPr>
            <a:r>
              <a:rPr lang="it-IT" sz="8000" dirty="0"/>
              <a:t> </a:t>
            </a:r>
          </a:p>
          <a:p>
            <a:pPr marL="0" indent="0">
              <a:buNone/>
            </a:pPr>
            <a:endParaRPr lang="it-IT" dirty="0"/>
          </a:p>
        </p:txBody>
      </p:sp>
      <p:sp>
        <p:nvSpPr>
          <p:cNvPr id="4" name="Rettangolo 3"/>
          <p:cNvSpPr/>
          <p:nvPr/>
        </p:nvSpPr>
        <p:spPr>
          <a:xfrm>
            <a:off x="0" y="6453336"/>
            <a:ext cx="9144000" cy="404664"/>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flipV="1">
            <a:off x="0" y="188640"/>
            <a:ext cx="9144000" cy="45719"/>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7" name="Tabella 6">
            <a:extLst>
              <a:ext uri="{FF2B5EF4-FFF2-40B4-BE49-F238E27FC236}">
                <a16:creationId xmlns:a16="http://schemas.microsoft.com/office/drawing/2014/main" id="{4918BB84-55EC-2242-8F36-099A552CE04F}"/>
              </a:ext>
            </a:extLst>
          </p:cNvPr>
          <p:cNvGraphicFramePr>
            <a:graphicFrameLocks noGrp="1"/>
          </p:cNvGraphicFramePr>
          <p:nvPr>
            <p:extLst>
              <p:ext uri="{D42A27DB-BD31-4B8C-83A1-F6EECF244321}">
                <p14:modId xmlns:p14="http://schemas.microsoft.com/office/powerpoint/2010/main" val="3266447748"/>
              </p:ext>
            </p:extLst>
          </p:nvPr>
        </p:nvGraphicFramePr>
        <p:xfrm>
          <a:off x="251520" y="3249166"/>
          <a:ext cx="8496944" cy="3132165"/>
        </p:xfrm>
        <a:graphic>
          <a:graphicData uri="http://schemas.openxmlformats.org/drawingml/2006/table">
            <a:tbl>
              <a:tblPr firstRow="1" firstCol="1" bandRow="1">
                <a:tableStyleId>{5C22544A-7EE6-4342-B048-85BDC9FD1C3A}</a:tableStyleId>
              </a:tblPr>
              <a:tblGrid>
                <a:gridCol w="6387120">
                  <a:extLst>
                    <a:ext uri="{9D8B030D-6E8A-4147-A177-3AD203B41FA5}">
                      <a16:colId xmlns:a16="http://schemas.microsoft.com/office/drawing/2014/main" val="257582767"/>
                    </a:ext>
                  </a:extLst>
                </a:gridCol>
                <a:gridCol w="645630">
                  <a:extLst>
                    <a:ext uri="{9D8B030D-6E8A-4147-A177-3AD203B41FA5}">
                      <a16:colId xmlns:a16="http://schemas.microsoft.com/office/drawing/2014/main" val="1460421539"/>
                    </a:ext>
                  </a:extLst>
                </a:gridCol>
                <a:gridCol w="795507">
                  <a:extLst>
                    <a:ext uri="{9D8B030D-6E8A-4147-A177-3AD203B41FA5}">
                      <a16:colId xmlns:a16="http://schemas.microsoft.com/office/drawing/2014/main" val="2027702822"/>
                    </a:ext>
                  </a:extLst>
                </a:gridCol>
                <a:gridCol w="668687">
                  <a:extLst>
                    <a:ext uri="{9D8B030D-6E8A-4147-A177-3AD203B41FA5}">
                      <a16:colId xmlns:a16="http://schemas.microsoft.com/office/drawing/2014/main" val="1726835624"/>
                    </a:ext>
                  </a:extLst>
                </a:gridCol>
              </a:tblGrid>
              <a:tr h="152704">
                <a:tc>
                  <a:txBody>
                    <a:bodyPr/>
                    <a:lstStyle/>
                    <a:p>
                      <a:pPr algn="ctr">
                        <a:spcAft>
                          <a:spcPts val="0"/>
                        </a:spcAft>
                      </a:pPr>
                      <a:r>
                        <a:rPr lang="it-IT" sz="900">
                          <a:effectLst/>
                        </a:rPr>
                        <a:t>VALORI</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8375" marR="8375" marT="8375" marB="0" anchor="ctr"/>
                </a:tc>
                <a:tc>
                  <a:txBody>
                    <a:bodyPr/>
                    <a:lstStyle/>
                    <a:p>
                      <a:pPr algn="r">
                        <a:spcAft>
                          <a:spcPts val="0"/>
                        </a:spcAft>
                      </a:pPr>
                      <a:r>
                        <a:rPr lang="it-IT" sz="900">
                          <a:effectLst/>
                        </a:rPr>
                        <a:t>Basilicata</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8375" marR="8375" marT="8375" marB="0" anchor="ctr"/>
                </a:tc>
                <a:tc>
                  <a:txBody>
                    <a:bodyPr/>
                    <a:lstStyle/>
                    <a:p>
                      <a:pPr algn="r">
                        <a:spcAft>
                          <a:spcPts val="0"/>
                        </a:spcAft>
                      </a:pPr>
                      <a:r>
                        <a:rPr lang="it-IT" sz="900">
                          <a:effectLst/>
                        </a:rPr>
                        <a:t>Mezzogiorno</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8375" marR="8375" marT="8375" marB="0" anchor="ctr"/>
                </a:tc>
                <a:tc>
                  <a:txBody>
                    <a:bodyPr/>
                    <a:lstStyle/>
                    <a:p>
                      <a:pPr algn="r">
                        <a:spcAft>
                          <a:spcPts val="0"/>
                        </a:spcAft>
                      </a:pPr>
                      <a:r>
                        <a:rPr lang="it-IT" sz="900">
                          <a:effectLst/>
                        </a:rPr>
                        <a:t>Italia</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8375" marR="8375" marT="8375" marB="0" anchor="ctr"/>
                </a:tc>
                <a:extLst>
                  <a:ext uri="{0D108BD9-81ED-4DB2-BD59-A6C34878D82A}">
                    <a16:rowId xmlns:a16="http://schemas.microsoft.com/office/drawing/2014/main" val="631174116"/>
                  </a:ext>
                </a:extLst>
              </a:tr>
              <a:tr h="152704">
                <a:tc gridSpan="4">
                  <a:txBody>
                    <a:bodyPr/>
                    <a:lstStyle/>
                    <a:p>
                      <a:pPr algn="just">
                        <a:spcAft>
                          <a:spcPts val="0"/>
                        </a:spcAft>
                      </a:pPr>
                      <a:r>
                        <a:rPr lang="it-IT" sz="900">
                          <a:effectLst/>
                        </a:rPr>
                        <a:t>SDG 8.3.1 - Percentuale di occupazione informale sull'occupazione totale, per settore e sesso</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3599701200"/>
                  </a:ext>
                </a:extLst>
              </a:tr>
              <a:tr h="152704">
                <a:tc>
                  <a:txBody>
                    <a:bodyPr/>
                    <a:lstStyle/>
                    <a:p>
                      <a:pPr algn="just">
                        <a:spcAft>
                          <a:spcPts val="0"/>
                        </a:spcAft>
                      </a:pPr>
                      <a:r>
                        <a:rPr lang="it-IT" sz="900">
                          <a:effectLst/>
                        </a:rPr>
                        <a:t>Occupati non regolari (Istat, 2017, %)</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14,4</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18,3</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 </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3901953259"/>
                  </a:ext>
                </a:extLst>
              </a:tr>
              <a:tr h="152704">
                <a:tc gridSpan="4">
                  <a:txBody>
                    <a:bodyPr/>
                    <a:lstStyle/>
                    <a:p>
                      <a:pPr algn="just">
                        <a:spcAft>
                          <a:spcPts val="0"/>
                        </a:spcAft>
                      </a:pPr>
                      <a:r>
                        <a:rPr lang="it-IT" sz="900">
                          <a:effectLst/>
                        </a:rPr>
                        <a:t>SDG 8.5.2 - Tasso di disoccupazione, per sesso, età e persone con disabilità</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1259130506"/>
                  </a:ext>
                </a:extLst>
              </a:tr>
              <a:tr h="152704">
                <a:tc>
                  <a:txBody>
                    <a:bodyPr/>
                    <a:lstStyle/>
                    <a:p>
                      <a:pPr algn="just">
                        <a:spcAft>
                          <a:spcPts val="0"/>
                        </a:spcAft>
                      </a:pPr>
                      <a:r>
                        <a:rPr lang="it-IT" sz="900">
                          <a:effectLst/>
                        </a:rPr>
                        <a:t>Tasso di disoccupazione (Istat, 2019, %)</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10,8</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17,6</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10,0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2172076175"/>
                  </a:ext>
                </a:extLst>
              </a:tr>
              <a:tr h="152704">
                <a:tc>
                  <a:txBody>
                    <a:bodyPr/>
                    <a:lstStyle/>
                    <a:p>
                      <a:pPr algn="just">
                        <a:spcAft>
                          <a:spcPts val="0"/>
                        </a:spcAft>
                      </a:pPr>
                      <a:r>
                        <a:rPr lang="it-IT" sz="900" dirty="0">
                          <a:effectLst/>
                        </a:rPr>
                        <a:t>Tasso di mancata partecipazione al lavoro (Istat, 2019, %)</a:t>
                      </a:r>
                      <a:endParaRPr lang="it-IT"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27,0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34,1</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18,9</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3956226255"/>
                  </a:ext>
                </a:extLst>
              </a:tr>
              <a:tr h="152704">
                <a:tc>
                  <a:txBody>
                    <a:bodyPr/>
                    <a:lstStyle/>
                    <a:p>
                      <a:pPr algn="just">
                        <a:spcAft>
                          <a:spcPts val="0"/>
                        </a:spcAft>
                      </a:pPr>
                      <a:r>
                        <a:rPr lang="it-IT" sz="900">
                          <a:effectLst/>
                        </a:rPr>
                        <a:t>Tasso di occupazione (15-64 anni) (Istat, 2019, %)</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50,8</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44,8</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59,0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4044822275"/>
                  </a:ext>
                </a:extLst>
              </a:tr>
              <a:tr h="152704">
                <a:tc>
                  <a:txBody>
                    <a:bodyPr/>
                    <a:lstStyle/>
                    <a:p>
                      <a:pPr algn="just">
                        <a:spcAft>
                          <a:spcPts val="0"/>
                        </a:spcAft>
                      </a:pPr>
                      <a:r>
                        <a:rPr lang="it-IT" sz="900">
                          <a:effectLst/>
                        </a:rPr>
                        <a:t>Tasso di occupazione (20-64 anni) (Istat, 2019, %)</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54,8</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48,5</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63,5</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3645302364"/>
                  </a:ext>
                </a:extLst>
              </a:tr>
              <a:tr h="152704">
                <a:tc>
                  <a:txBody>
                    <a:bodyPr/>
                    <a:lstStyle/>
                    <a:p>
                      <a:pPr algn="just">
                        <a:spcAft>
                          <a:spcPts val="0"/>
                        </a:spcAft>
                      </a:pPr>
                      <a:r>
                        <a:rPr lang="it-IT" sz="900">
                          <a:effectLst/>
                        </a:rPr>
                        <a:t>Percentuale occupati sul totale popolazione (Istat, 2019, %)</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34,0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30,2</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39,0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391814328"/>
                  </a:ext>
                </a:extLst>
              </a:tr>
              <a:tr h="152704">
                <a:tc>
                  <a:txBody>
                    <a:bodyPr/>
                    <a:lstStyle/>
                    <a:p>
                      <a:pPr algn="just">
                        <a:spcAft>
                          <a:spcPts val="0"/>
                        </a:spcAft>
                      </a:pPr>
                      <a:r>
                        <a:rPr lang="it-IT" sz="900">
                          <a:effectLst/>
                        </a:rPr>
                        <a:t>Part time involontario (Istat, 2019, %)</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13,0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14,8</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12,2</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1659935952"/>
                  </a:ext>
                </a:extLst>
              </a:tr>
              <a:tr h="152704">
                <a:tc>
                  <a:txBody>
                    <a:bodyPr/>
                    <a:lstStyle/>
                    <a:p>
                      <a:pPr algn="just">
                        <a:spcAft>
                          <a:spcPts val="0"/>
                        </a:spcAft>
                      </a:pPr>
                      <a:r>
                        <a:rPr lang="it-IT" sz="900">
                          <a:effectLst/>
                        </a:rPr>
                        <a:t>Occupati in lavori a termine da almeno 5 anni (Istat, 2019, %)</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21,3</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23,5</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17,1</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1883623003"/>
                  </a:ext>
                </a:extLst>
              </a:tr>
              <a:tr h="147498">
                <a:tc gridSpan="4">
                  <a:txBody>
                    <a:bodyPr/>
                    <a:lstStyle/>
                    <a:p>
                      <a:pPr algn="just">
                        <a:spcAft>
                          <a:spcPts val="0"/>
                        </a:spcAft>
                      </a:pPr>
                      <a:r>
                        <a:rPr lang="it-IT" sz="900">
                          <a:effectLst/>
                        </a:rPr>
                        <a:t>SDG 8.6.1 - Percentuale di giovani (di età compresa tra 15-24 anni) che non seguono un corso di istruzione o di formazione e non lavorano</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420384926"/>
                  </a:ext>
                </a:extLst>
              </a:tr>
              <a:tr h="152704">
                <a:tc>
                  <a:txBody>
                    <a:bodyPr/>
                    <a:lstStyle/>
                    <a:p>
                      <a:pPr algn="just">
                        <a:spcAft>
                          <a:spcPts val="0"/>
                        </a:spcAft>
                      </a:pPr>
                      <a:r>
                        <a:rPr lang="it-IT" sz="900">
                          <a:effectLst/>
                        </a:rPr>
                        <a:t>Giovani che non lavorano e non studiano (NEET) (15-24 anni) (Istat, 2019, %)</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19,7</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26,2</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18,1</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1322344463"/>
                  </a:ext>
                </a:extLst>
              </a:tr>
              <a:tr h="152704">
                <a:tc>
                  <a:txBody>
                    <a:bodyPr/>
                    <a:lstStyle/>
                    <a:p>
                      <a:pPr algn="just">
                        <a:spcAft>
                          <a:spcPts val="0"/>
                        </a:spcAft>
                      </a:pPr>
                      <a:r>
                        <a:rPr lang="it-IT" sz="900">
                          <a:effectLst/>
                        </a:rPr>
                        <a:t>Giovani che non lavorano e non studiano (NEET) (15-29 anni) (Istat, 2019, %)</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26,0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33,0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22,2</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3120791112"/>
                  </a:ext>
                </a:extLst>
              </a:tr>
              <a:tr h="152704">
                <a:tc gridSpan="4">
                  <a:txBody>
                    <a:bodyPr/>
                    <a:lstStyle/>
                    <a:p>
                      <a:pPr algn="just">
                        <a:spcAft>
                          <a:spcPts val="0"/>
                        </a:spcAft>
                      </a:pPr>
                      <a:r>
                        <a:rPr lang="it-IT" sz="900">
                          <a:effectLst/>
                        </a:rPr>
                        <a:t>SDG 8.8.1 - Numero di infortuni mortali e non mortali per 100.000 lavoratori, per sesso e status di migrante</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2034950696"/>
                  </a:ext>
                </a:extLst>
              </a:tr>
              <a:tr h="152704">
                <a:tc>
                  <a:txBody>
                    <a:bodyPr/>
                    <a:lstStyle/>
                    <a:p>
                      <a:pPr algn="just">
                        <a:spcAft>
                          <a:spcPts val="0"/>
                        </a:spcAft>
                      </a:pPr>
                      <a:r>
                        <a:rPr lang="it-IT" sz="900">
                          <a:effectLst/>
                        </a:rPr>
                        <a:t>Tasso di infortuni mortali e inabilità permanente (Inail, 2017, per 10,000 occupati)</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23,5</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13,5</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11,4</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2979463086"/>
                  </a:ext>
                </a:extLst>
              </a:tr>
              <a:tr h="147498">
                <a:tc gridSpan="4">
                  <a:txBody>
                    <a:bodyPr/>
                    <a:lstStyle/>
                    <a:p>
                      <a:pPr algn="just">
                        <a:spcAft>
                          <a:spcPts val="0"/>
                        </a:spcAft>
                      </a:pPr>
                      <a:r>
                        <a:rPr lang="it-IT" sz="900">
                          <a:effectLst/>
                        </a:rPr>
                        <a:t>SDG 8.10.1 - (a) Numero di sportelli bancari commerciali per 100.000 adulti e (b) sportelli automatici (ATM) per 100.000 adulti</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2497668419"/>
                  </a:ext>
                </a:extLst>
              </a:tr>
              <a:tr h="182203">
                <a:tc>
                  <a:txBody>
                    <a:bodyPr/>
                    <a:lstStyle/>
                    <a:p>
                      <a:pPr algn="just">
                        <a:spcAft>
                          <a:spcPts val="0"/>
                        </a:spcAft>
                      </a:pPr>
                      <a:r>
                        <a:rPr lang="it-IT" sz="900">
                          <a:effectLst/>
                        </a:rPr>
                        <a:t>Numero di sportelli operativi per 100.000 abitanti (Elaborazione Istat su dati Banca d'Italia, 2018, per 100.000 abitanti)</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39,00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26,90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42,00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3490296007"/>
                  </a:ext>
                </a:extLst>
              </a:tr>
              <a:tr h="182203">
                <a:tc>
                  <a:txBody>
                    <a:bodyPr/>
                    <a:lstStyle/>
                    <a:p>
                      <a:pPr algn="just">
                        <a:spcAft>
                          <a:spcPts val="0"/>
                        </a:spcAft>
                      </a:pPr>
                      <a:r>
                        <a:rPr lang="it-IT" sz="900">
                          <a:effectLst/>
                        </a:rPr>
                        <a:t>Numero di ATM per 100.000 abitanti (Elaborazione Istat su dati Banca d'Italia, 2018, per 100.000 abitanti)</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49,20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42,90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66,80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2435191604"/>
                  </a:ext>
                </a:extLst>
              </a:tr>
              <a:tr h="182203">
                <a:tc>
                  <a:txBody>
                    <a:bodyPr/>
                    <a:lstStyle/>
                    <a:p>
                      <a:pPr algn="just">
                        <a:spcAft>
                          <a:spcPts val="0"/>
                        </a:spcAft>
                      </a:pPr>
                      <a:r>
                        <a:rPr lang="it-IT" sz="900">
                          <a:effectLst/>
                        </a:rPr>
                        <a:t>Numero di banche per 100.000 abitanti (Elaborazione Istat su dati Banca d'Italia, 2018, per 100.000 abitanti)</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0,50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a:effectLst/>
                        </a:rPr>
                        <a:t>0,50</a:t>
                      </a:r>
                      <a:endParaRPr lang="it-IT"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tc>
                  <a:txBody>
                    <a:bodyPr/>
                    <a:lstStyle/>
                    <a:p>
                      <a:pPr algn="r">
                        <a:spcAft>
                          <a:spcPts val="0"/>
                        </a:spcAft>
                      </a:pPr>
                      <a:r>
                        <a:rPr lang="it-IT" sz="900" dirty="0">
                          <a:effectLst/>
                        </a:rPr>
                        <a:t>0,80</a:t>
                      </a:r>
                      <a:endParaRPr lang="it-IT"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082" marR="39082" marT="0" marB="0" anchor="ctr"/>
                </a:tc>
                <a:extLst>
                  <a:ext uri="{0D108BD9-81ED-4DB2-BD59-A6C34878D82A}">
                    <a16:rowId xmlns:a16="http://schemas.microsoft.com/office/drawing/2014/main" val="1347886013"/>
                  </a:ext>
                </a:extLst>
              </a:tr>
            </a:tbl>
          </a:graphicData>
        </a:graphic>
      </p:graphicFrame>
      <p:sp>
        <p:nvSpPr>
          <p:cNvPr id="8" name="Rectangle 2">
            <a:extLst>
              <a:ext uri="{FF2B5EF4-FFF2-40B4-BE49-F238E27FC236}">
                <a16:creationId xmlns:a16="http://schemas.microsoft.com/office/drawing/2014/main" id="{C3BB4030-41AD-8140-9725-4232DD95B72B}"/>
              </a:ext>
            </a:extLst>
          </p:cNvPr>
          <p:cNvSpPr>
            <a:spLocks noChangeArrowheads="1"/>
          </p:cNvSpPr>
          <p:nvPr/>
        </p:nvSpPr>
        <p:spPr bwMode="auto">
          <a:xfrm>
            <a:off x="125760" y="188640"/>
            <a:ext cx="8892480" cy="3385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2000" b="1"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CSR 2, TARGET 1 (</a:t>
            </a:r>
            <a:r>
              <a:rPr kumimoji="0" lang="it-IT" altLang="it-IT" sz="2000" b="1" i="0" u="none" strike="noStrike" cap="none" normalizeH="0" baseline="0" dirty="0" err="1">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SdGs</a:t>
            </a:r>
            <a:r>
              <a:rPr kumimoji="0" lang="it-IT" altLang="it-IT" sz="2000" b="1"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4,5,8,9) - Tasso di occupazione</a:t>
            </a:r>
            <a:endParaRPr kumimoji="0" lang="it-IT" altLang="it-IT"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Considerando l’Obiettivo 8 di Agenda 2030 che rientra nel Target 1, contribuendo al miglioramento dell’occupazione, abbiamo un duplice risultato tanto sul lato dello Sviluppo Sostenibile quanto su quello programmatorio ossia sul lato FESR che FSE, in quanto l’Obiettivo 8 rientra nell’OS 4 del nuovo Ciclo Programmatorio.</a:t>
            </a:r>
            <a:endParaRPr kumimoji="0" lang="it-IT" altLang="it-IT"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Oltre ciò si hanno importanti informazioni in termini di politiche di sviluppo del territorio regionale nel loro complesso che se confrontate con l’andamento generale dei singoli indicatori a valle degli effetti della pandemia sono in grado di dare un ritorno tanto sulla situazione in atto quanto sul suo possibile andamento futuro.</a:t>
            </a:r>
            <a:endParaRPr kumimoji="0" lang="it-IT" altLang="it-IT"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b="1"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AGENDA 2030 OBIETTIVO 8: LAVORO DIGNITOSO E CRESCITA ECONOMICA</a:t>
            </a:r>
            <a:endParaRPr kumimoji="0" lang="it-IT" altLang="it-IT"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55516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51520" y="476672"/>
            <a:ext cx="8712968" cy="5904656"/>
          </a:xfrm>
        </p:spPr>
        <p:txBody>
          <a:bodyPr>
            <a:normAutofit/>
          </a:bodyPr>
          <a:lstStyle/>
          <a:p>
            <a:pPr marL="0" indent="0">
              <a:buNone/>
            </a:pPr>
            <a:r>
              <a:rPr lang="it-IT" sz="8000" dirty="0"/>
              <a:t> </a:t>
            </a:r>
          </a:p>
          <a:p>
            <a:pPr marL="0" indent="0">
              <a:buNone/>
            </a:pPr>
            <a:endParaRPr lang="it-IT" dirty="0"/>
          </a:p>
        </p:txBody>
      </p:sp>
      <p:sp>
        <p:nvSpPr>
          <p:cNvPr id="4" name="Rettangolo 3"/>
          <p:cNvSpPr/>
          <p:nvPr/>
        </p:nvSpPr>
        <p:spPr>
          <a:xfrm>
            <a:off x="0" y="6453336"/>
            <a:ext cx="9144000" cy="404664"/>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flipV="1">
            <a:off x="0" y="188640"/>
            <a:ext cx="9144000" cy="45719"/>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ctangle 2">
            <a:extLst>
              <a:ext uri="{FF2B5EF4-FFF2-40B4-BE49-F238E27FC236}">
                <a16:creationId xmlns:a16="http://schemas.microsoft.com/office/drawing/2014/main" id="{C3BB4030-41AD-8140-9725-4232DD95B72B}"/>
              </a:ext>
            </a:extLst>
          </p:cNvPr>
          <p:cNvSpPr>
            <a:spLocks noChangeArrowheads="1"/>
          </p:cNvSpPr>
          <p:nvPr/>
        </p:nvSpPr>
        <p:spPr bwMode="auto">
          <a:xfrm>
            <a:off x="267000" y="665984"/>
            <a:ext cx="8697487" cy="6555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it-IT" sz="2400" b="1" dirty="0"/>
              <a:t>La Basilicata sull’Obiettivo 8 “Lavoro Dignitoso e Crescita Economica” mostra avere una situazione migliore rispetto alla media del Mezzogiorno, ma ancora distante dalla media italiana.</a:t>
            </a:r>
            <a:endParaRPr lang="it-IT" sz="2400" dirty="0"/>
          </a:p>
          <a:p>
            <a:endParaRPr lang="it-IT" sz="2400" b="1" i="1" dirty="0"/>
          </a:p>
          <a:p>
            <a:pPr algn="just"/>
            <a:r>
              <a:rPr lang="it-IT" sz="2400" b="1" i="1" dirty="0"/>
              <a:t>Da notare come il </a:t>
            </a:r>
            <a:r>
              <a:rPr lang="it-IT" sz="2400" b="1" dirty="0"/>
              <a:t>“</a:t>
            </a:r>
            <a:r>
              <a:rPr lang="it-IT" sz="2400" b="1" i="1" dirty="0"/>
              <a:t>Tasso di disoccupazione (Istat, 2019, %)” sia in linea con (10,8) quello nazionale (10,0) e di circa 7 punti inferiore a quello del Mezzogiorno (17,6); tuttavia la situazione cambia se andiamo ai giovani, infatti se andiamo dato al “Giovani che non lavorano e non studiano (NEET) (15-29 anni) (Istat, 2019, %)” in Basilicata pari al (26,0) ben superiore al dato italiano (22,2), ma decisamente meglio della media del Mezzogiorno (33,0). Complessivamente la “Percentuale occupati sul totale popolazione (Istat, 2019, %)” segue il medesimo andamento: in Basilicata sono pari al 34%, dato peggiore di quello nazionale (39%) e migliore di quello del Mezzogiorno (30,2%)</a:t>
            </a:r>
          </a:p>
          <a:p>
            <a:endParaRPr lang="it-IT" sz="2400" b="1" i="1" dirty="0"/>
          </a:p>
          <a:p>
            <a:endParaRPr lang="it-IT"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97635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9344" y="289029"/>
            <a:ext cx="8892480" cy="1773461"/>
          </a:xfrm>
        </p:spPr>
        <p:txBody>
          <a:bodyPr>
            <a:normAutofit/>
          </a:bodyPr>
          <a:lstStyle/>
          <a:p>
            <a:pPr marL="0" indent="0">
              <a:buNone/>
            </a:pPr>
            <a:r>
              <a:rPr lang="it-IT" sz="8000" dirty="0"/>
              <a:t> </a:t>
            </a:r>
          </a:p>
          <a:p>
            <a:pPr marL="0" indent="0">
              <a:buNone/>
            </a:pPr>
            <a:endParaRPr lang="it-IT" dirty="0"/>
          </a:p>
        </p:txBody>
      </p:sp>
      <p:sp>
        <p:nvSpPr>
          <p:cNvPr id="4" name="Rettangolo 3"/>
          <p:cNvSpPr/>
          <p:nvPr/>
        </p:nvSpPr>
        <p:spPr>
          <a:xfrm>
            <a:off x="0" y="6453336"/>
            <a:ext cx="9144000" cy="404664"/>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flipV="1">
            <a:off x="0" y="188640"/>
            <a:ext cx="9144000" cy="45719"/>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ctangle 2">
            <a:extLst>
              <a:ext uri="{FF2B5EF4-FFF2-40B4-BE49-F238E27FC236}">
                <a16:creationId xmlns:a16="http://schemas.microsoft.com/office/drawing/2014/main" id="{496B3345-05C4-4648-A4A1-149E63E6B2D3}"/>
              </a:ext>
            </a:extLst>
          </p:cNvPr>
          <p:cNvSpPr>
            <a:spLocks noChangeArrowheads="1"/>
          </p:cNvSpPr>
          <p:nvPr/>
        </p:nvSpPr>
        <p:spPr bwMode="auto">
          <a:xfrm>
            <a:off x="130962" y="264306"/>
            <a:ext cx="9020112"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it-IT" sz="1600" u="sng" dirty="0"/>
              <a:t>Effetti della Crisi </a:t>
            </a:r>
            <a:r>
              <a:rPr lang="it-IT" sz="1600" u="sng" dirty="0" err="1"/>
              <a:t>Covid</a:t>
            </a:r>
            <a:r>
              <a:rPr lang="it-IT" sz="1600" u="sng" dirty="0"/>
              <a:t> 19 sull’Indicatore, stimati in base alla fine a giugno della fase di emergenza sanitaria (FONTE ASVIS)</a:t>
            </a:r>
            <a:endParaRPr lang="it-IT" sz="1600" dirty="0"/>
          </a:p>
          <a:p>
            <a:pPr algn="ctr"/>
            <a:r>
              <a:rPr lang="it-IT" sz="1600" b="1" i="1" dirty="0"/>
              <a:t>Legenda:</a:t>
            </a:r>
            <a:endParaRPr lang="it-IT" sz="1600" dirty="0"/>
          </a:p>
          <a:p>
            <a:pPr algn="ctr"/>
            <a:r>
              <a:rPr lang="it-IT" sz="1600" b="1" i="1" dirty="0"/>
              <a:t>1= aumenta</a:t>
            </a:r>
            <a:endParaRPr lang="it-IT" sz="1600" dirty="0"/>
          </a:p>
          <a:p>
            <a:pPr algn="ctr"/>
            <a:r>
              <a:rPr lang="it-IT" sz="1600" b="1" i="1" dirty="0"/>
              <a:t>0 = invariato</a:t>
            </a:r>
            <a:endParaRPr lang="it-IT" sz="1600" dirty="0"/>
          </a:p>
          <a:p>
            <a:pPr algn="ctr"/>
            <a:r>
              <a:rPr lang="it-IT" sz="1600" b="1" i="1" dirty="0"/>
              <a:t>-1 = diminuisce</a:t>
            </a:r>
            <a:endParaRPr lang="it-IT" sz="1600" dirty="0"/>
          </a:p>
          <a:p>
            <a:pPr algn="ctr"/>
            <a:r>
              <a:rPr lang="it-IT" sz="1600" b="1" i="1" dirty="0" err="1"/>
              <a:t>nv</a:t>
            </a:r>
            <a:r>
              <a:rPr lang="it-IT" sz="1600" b="1" i="1" dirty="0"/>
              <a:t> = non valutabile</a:t>
            </a:r>
            <a:endParaRPr lang="it-IT" sz="1600" dirty="0"/>
          </a:p>
          <a:p>
            <a:pPr marL="0" marR="0" lvl="0" indent="0" algn="r"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pic>
        <p:nvPicPr>
          <p:cNvPr id="29" name="Immagine 21" descr="page2image6888">
            <a:extLst>
              <a:ext uri="{FF2B5EF4-FFF2-40B4-BE49-F238E27FC236}">
                <a16:creationId xmlns:a16="http://schemas.microsoft.com/office/drawing/2014/main" id="{BADEFBCE-EA6B-CA48-9CDC-08C85DC3A336}"/>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0" name="Immagine 20" descr="page2image7472">
            <a:extLst>
              <a:ext uri="{FF2B5EF4-FFF2-40B4-BE49-F238E27FC236}">
                <a16:creationId xmlns:a16="http://schemas.microsoft.com/office/drawing/2014/main" id="{DB73F937-A149-0F42-8357-7FD4AC57D95A}"/>
              </a:ext>
            </a:extLst>
          </p:cNvPr>
          <p:cNvPicPr>
            <a:picLocks noChangeAspect="1" noChangeArrowheads="1"/>
          </p:cNvPicPr>
          <p:nvPr/>
        </p:nvPicPr>
        <p:blipFill>
          <a:blip r:embed="rId2" r:link="rId4" cstate="print">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1" name="Immagine 19" descr="page2image7792">
            <a:extLst>
              <a:ext uri="{FF2B5EF4-FFF2-40B4-BE49-F238E27FC236}">
                <a16:creationId xmlns:a16="http://schemas.microsoft.com/office/drawing/2014/main" id="{2A323DDF-2C17-2940-BFFF-2FAA7CB129F1}"/>
              </a:ext>
            </a:extLst>
          </p:cNvPr>
          <p:cNvPicPr>
            <a:picLocks noChangeAspect="1" noChangeArrowheads="1"/>
          </p:cNvPicPr>
          <p:nvPr/>
        </p:nvPicPr>
        <p:blipFill>
          <a:blip r:embed="rId2" r:link="rId5" cstate="print">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2" name="Immagine 18" descr="page2image8112">
            <a:extLst>
              <a:ext uri="{FF2B5EF4-FFF2-40B4-BE49-F238E27FC236}">
                <a16:creationId xmlns:a16="http://schemas.microsoft.com/office/drawing/2014/main" id="{DB44023C-42AD-944A-9FE7-DE68810A606B}"/>
              </a:ext>
            </a:extLst>
          </p:cNvPr>
          <p:cNvPicPr>
            <a:picLocks noChangeAspect="1" noChangeArrowheads="1"/>
          </p:cNvPicPr>
          <p:nvPr/>
        </p:nvPicPr>
        <p:blipFill>
          <a:blip r:embed="rId2" r:link="rId6" cstate="print">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3" name="Immagine 17" descr="page2image8432">
            <a:extLst>
              <a:ext uri="{FF2B5EF4-FFF2-40B4-BE49-F238E27FC236}">
                <a16:creationId xmlns:a16="http://schemas.microsoft.com/office/drawing/2014/main" id="{FDC2C05D-9947-A345-A476-8CE8E00BF340}"/>
              </a:ext>
            </a:extLst>
          </p:cNvPr>
          <p:cNvPicPr>
            <a:picLocks noChangeAspect="1" noChangeArrowheads="1"/>
          </p:cNvPicPr>
          <p:nvPr/>
        </p:nvPicPr>
        <p:blipFill>
          <a:blip r:embed="rId7" r:link="rId8" cstate="print">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5" name="Immagine 12" descr="page2image9848">
            <a:extLst>
              <a:ext uri="{FF2B5EF4-FFF2-40B4-BE49-F238E27FC236}">
                <a16:creationId xmlns:a16="http://schemas.microsoft.com/office/drawing/2014/main" id="{971315FF-C439-6842-8222-ADFD8B41A71E}"/>
              </a:ext>
            </a:extLst>
          </p:cNvPr>
          <p:cNvPicPr>
            <a:picLocks noChangeAspect="1" noChangeArrowheads="1"/>
          </p:cNvPicPr>
          <p:nvPr/>
        </p:nvPicPr>
        <p:blipFill>
          <a:blip r:embed="rId2" r:link="rId9" cstate="print">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6" name="Immagine 11" descr="page2image10168">
            <a:extLst>
              <a:ext uri="{FF2B5EF4-FFF2-40B4-BE49-F238E27FC236}">
                <a16:creationId xmlns:a16="http://schemas.microsoft.com/office/drawing/2014/main" id="{BE37BF73-07FA-3644-A51B-426076E7C1D9}"/>
              </a:ext>
            </a:extLst>
          </p:cNvPr>
          <p:cNvPicPr>
            <a:picLocks noChangeAspect="1" noChangeArrowheads="1"/>
          </p:cNvPicPr>
          <p:nvPr/>
        </p:nvPicPr>
        <p:blipFill>
          <a:blip r:embed="rId2" r:link="rId10" cstate="print">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7" name="Immagine 10" descr="page2image10488">
            <a:extLst>
              <a:ext uri="{FF2B5EF4-FFF2-40B4-BE49-F238E27FC236}">
                <a16:creationId xmlns:a16="http://schemas.microsoft.com/office/drawing/2014/main" id="{28F7C26B-C974-5B49-871A-071399B59FB9}"/>
              </a:ext>
            </a:extLst>
          </p:cNvPr>
          <p:cNvPicPr>
            <a:picLocks noChangeAspect="1" noChangeArrowheads="1"/>
          </p:cNvPicPr>
          <p:nvPr/>
        </p:nvPicPr>
        <p:blipFill>
          <a:blip r:embed="rId2" r:link="rId11" cstate="print">
            <a:extLst>
              <a:ext uri="{28A0092B-C50C-407E-A947-70E740481C1C}">
                <a14:useLocalDpi xmlns:a14="http://schemas.microsoft.com/office/drawing/2010/main" val="0"/>
              </a:ext>
            </a:extLst>
          </a:blip>
          <a:srcRect/>
          <a:stretch>
            <a:fillRect/>
          </a:stretch>
        </p:blipFill>
        <p:spPr bwMode="auto">
          <a:xfrm>
            <a:off x="217408" y="2360493"/>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8" name="Immagine 17">
            <a:extLst>
              <a:ext uri="{FF2B5EF4-FFF2-40B4-BE49-F238E27FC236}">
                <a16:creationId xmlns:a16="http://schemas.microsoft.com/office/drawing/2014/main" id="{168CDB18-A7CF-6D44-BE0B-5A94C8F227EE}"/>
              </a:ext>
            </a:extLst>
          </p:cNvPr>
          <p:cNvPicPr/>
          <p:nvPr/>
        </p:nvPicPr>
        <p:blipFill>
          <a:blip r:embed="rId12">
            <a:extLst>
              <a:ext uri="{28A0092B-C50C-407E-A947-70E740481C1C}">
                <a14:useLocalDpi xmlns:a14="http://schemas.microsoft.com/office/drawing/2010/main" val="0"/>
              </a:ext>
            </a:extLst>
          </a:blip>
          <a:srcRect/>
          <a:stretch>
            <a:fillRect/>
          </a:stretch>
        </p:blipFill>
        <p:spPr bwMode="auto">
          <a:xfrm>
            <a:off x="240382" y="2326702"/>
            <a:ext cx="9022412" cy="2865210"/>
          </a:xfrm>
          <a:prstGeom prst="rect">
            <a:avLst/>
          </a:prstGeom>
          <a:noFill/>
          <a:ln>
            <a:noFill/>
          </a:ln>
        </p:spPr>
      </p:pic>
      <p:sp>
        <p:nvSpPr>
          <p:cNvPr id="2" name="Rettangolo 1">
            <a:extLst>
              <a:ext uri="{FF2B5EF4-FFF2-40B4-BE49-F238E27FC236}">
                <a16:creationId xmlns:a16="http://schemas.microsoft.com/office/drawing/2014/main" id="{0E37C890-D09A-CE41-BB53-D8A52B65814A}"/>
              </a:ext>
            </a:extLst>
          </p:cNvPr>
          <p:cNvSpPr/>
          <p:nvPr/>
        </p:nvSpPr>
        <p:spPr>
          <a:xfrm>
            <a:off x="107505" y="5085184"/>
            <a:ext cx="9020111" cy="1323439"/>
          </a:xfrm>
          <a:prstGeom prst="rect">
            <a:avLst/>
          </a:prstGeom>
        </p:spPr>
        <p:txBody>
          <a:bodyPr wrap="square">
            <a:spAutoFit/>
          </a:bodyPr>
          <a:lstStyle/>
          <a:p>
            <a:pPr algn="just">
              <a:spcAft>
                <a:spcPts val="0"/>
              </a:spcAft>
            </a:pPr>
            <a:r>
              <a:rPr lang="it-IT" sz="1600" b="1" i="1" dirty="0">
                <a:latin typeface="Verdana" panose="020B0604030504040204" pitchFamily="34" charset="0"/>
                <a:ea typeface="Times New Roman" panose="02020603050405020304" pitchFamily="18" charset="0"/>
                <a:cs typeface="Times New Roman" panose="02020603050405020304" pitchFamily="18" charset="0"/>
              </a:rPr>
              <a:t>Sintesi: La Basilicata sull’Obiettivo 8 “Lavoro Dignitoso e Crescita Economica” mostra avere una situazione migliore rispetto alla media del Mezzogiorno, ma ancora distante dalla media italiana.</a:t>
            </a:r>
            <a:endParaRPr lang="it-IT" sz="160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0"/>
              </a:spcAft>
            </a:pPr>
            <a:r>
              <a:rPr lang="it-IT" sz="1600" b="1" i="1" dirty="0">
                <a:latin typeface="Verdana" panose="020B0604030504040204" pitchFamily="34" charset="0"/>
                <a:ea typeface="Times New Roman" panose="02020603050405020304" pitchFamily="18" charset="0"/>
                <a:cs typeface="Times New Roman" panose="02020603050405020304" pitchFamily="18" charset="0"/>
              </a:rPr>
              <a:t> </a:t>
            </a:r>
            <a:endParaRPr lang="it-IT" sz="160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0"/>
              </a:spcAft>
            </a:pPr>
            <a:r>
              <a:rPr lang="it-IT" sz="1600" b="1" i="1" dirty="0">
                <a:latin typeface="Verdana" panose="020B0604030504040204" pitchFamily="34" charset="0"/>
                <a:ea typeface="Times New Roman" panose="02020603050405020304" pitchFamily="18" charset="0"/>
                <a:cs typeface="Times New Roman" panose="02020603050405020304" pitchFamily="18" charset="0"/>
              </a:rPr>
              <a:t>Post </a:t>
            </a:r>
            <a:r>
              <a:rPr lang="it-IT" sz="1600" b="1" i="1" dirty="0" err="1">
                <a:latin typeface="Verdana" panose="020B0604030504040204" pitchFamily="34" charset="0"/>
                <a:ea typeface="Times New Roman" panose="02020603050405020304" pitchFamily="18" charset="0"/>
                <a:cs typeface="Times New Roman" panose="02020603050405020304" pitchFamily="18" charset="0"/>
              </a:rPr>
              <a:t>Covid</a:t>
            </a:r>
            <a:r>
              <a:rPr lang="it-IT" sz="1600" b="1" i="1" dirty="0">
                <a:latin typeface="Verdana" panose="020B0604030504040204" pitchFamily="34" charset="0"/>
                <a:ea typeface="Times New Roman" panose="02020603050405020304" pitchFamily="18" charset="0"/>
                <a:cs typeface="Times New Roman" panose="02020603050405020304" pitchFamily="18" charset="0"/>
              </a:rPr>
              <a:t>: Outlook decisamente negativo</a:t>
            </a:r>
            <a:endParaRPr lang="it-IT" sz="1600" dirty="0">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6831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51520" y="476672"/>
            <a:ext cx="8892480" cy="1773461"/>
          </a:xfrm>
        </p:spPr>
        <p:txBody>
          <a:bodyPr>
            <a:normAutofit/>
          </a:bodyPr>
          <a:lstStyle/>
          <a:p>
            <a:pPr marL="0" indent="0">
              <a:buNone/>
            </a:pPr>
            <a:r>
              <a:rPr lang="it-IT" sz="8000" dirty="0"/>
              <a:t> </a:t>
            </a:r>
          </a:p>
          <a:p>
            <a:pPr marL="0" indent="0">
              <a:buNone/>
            </a:pPr>
            <a:endParaRPr lang="it-IT" dirty="0"/>
          </a:p>
        </p:txBody>
      </p:sp>
      <p:sp>
        <p:nvSpPr>
          <p:cNvPr id="4" name="Rettangolo 3"/>
          <p:cNvSpPr/>
          <p:nvPr/>
        </p:nvSpPr>
        <p:spPr>
          <a:xfrm>
            <a:off x="0" y="6453336"/>
            <a:ext cx="9144000" cy="404664"/>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flipV="1">
            <a:off x="0" y="188640"/>
            <a:ext cx="9144000" cy="45719"/>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ctangle 2">
            <a:extLst>
              <a:ext uri="{FF2B5EF4-FFF2-40B4-BE49-F238E27FC236}">
                <a16:creationId xmlns:a16="http://schemas.microsoft.com/office/drawing/2014/main" id="{496B3345-05C4-4648-A4A1-149E63E6B2D3}"/>
              </a:ext>
            </a:extLst>
          </p:cNvPr>
          <p:cNvSpPr>
            <a:spLocks noChangeArrowheads="1"/>
          </p:cNvSpPr>
          <p:nvPr/>
        </p:nvSpPr>
        <p:spPr bwMode="auto">
          <a:xfrm>
            <a:off x="163129" y="306075"/>
            <a:ext cx="8964488"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it-IT" b="1" dirty="0"/>
              <a:t>Corrispondenza Obiettivi di Policy politica di coesione 2021 – 2027 (FESR, FSE) e Obiettivi Agenda 2030</a:t>
            </a:r>
            <a:endParaRPr lang="it-IT" dirty="0"/>
          </a:p>
          <a:p>
            <a:r>
              <a:rPr lang="it-IT" dirty="0"/>
              <a:t> </a:t>
            </a:r>
          </a:p>
          <a:p>
            <a:r>
              <a:rPr lang="it-IT" dirty="0"/>
              <a:t>L’Obiettivo 8 di Agenda 2030 ha anche una corrispondenza diretta con l’Obiettivo 4 del nuovo Ciclo 2121 – 2027, tanto per il FESR che per il FSE.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graphicFrame>
        <p:nvGraphicFramePr>
          <p:cNvPr id="28" name="Tabella 27">
            <a:extLst>
              <a:ext uri="{FF2B5EF4-FFF2-40B4-BE49-F238E27FC236}">
                <a16:creationId xmlns:a16="http://schemas.microsoft.com/office/drawing/2014/main" id="{997EE09D-5940-714D-8599-BC95707776DB}"/>
              </a:ext>
            </a:extLst>
          </p:cNvPr>
          <p:cNvGraphicFramePr>
            <a:graphicFrameLocks noGrp="1"/>
          </p:cNvGraphicFramePr>
          <p:nvPr/>
        </p:nvGraphicFramePr>
        <p:xfrm>
          <a:off x="162405" y="1871797"/>
          <a:ext cx="8856983" cy="2000166"/>
        </p:xfrm>
        <a:graphic>
          <a:graphicData uri="http://schemas.openxmlformats.org/drawingml/2006/table">
            <a:tbl>
              <a:tblPr firstRow="1" firstCol="1" bandRow="1">
                <a:tableStyleId>{5C22544A-7EE6-4342-B048-85BDC9FD1C3A}</a:tableStyleId>
              </a:tblPr>
              <a:tblGrid>
                <a:gridCol w="7488831">
                  <a:extLst>
                    <a:ext uri="{9D8B030D-6E8A-4147-A177-3AD203B41FA5}">
                      <a16:colId xmlns:a16="http://schemas.microsoft.com/office/drawing/2014/main" val="541222798"/>
                    </a:ext>
                  </a:extLst>
                </a:gridCol>
                <a:gridCol w="1368152">
                  <a:extLst>
                    <a:ext uri="{9D8B030D-6E8A-4147-A177-3AD203B41FA5}">
                      <a16:colId xmlns:a16="http://schemas.microsoft.com/office/drawing/2014/main" val="962582777"/>
                    </a:ext>
                  </a:extLst>
                </a:gridCol>
              </a:tblGrid>
              <a:tr h="2000166">
                <a:tc>
                  <a:txBody>
                    <a:bodyPr/>
                    <a:lstStyle/>
                    <a:p>
                      <a:pPr>
                        <a:spcAft>
                          <a:spcPts val="0"/>
                        </a:spcAft>
                      </a:pPr>
                      <a:r>
                        <a:rPr lang="it-IT" sz="1600" dirty="0">
                          <a:effectLst/>
                        </a:rPr>
                        <a:t>OS. 4. UN'EUROPA PIU’ SOCIALE ATTRAVERSO L'ATTUAZIONE DEL PILASTRO EUROPEO DEI DIRITTI SOCIALI (FESR)</a:t>
                      </a:r>
                    </a:p>
                    <a:p>
                      <a:pPr>
                        <a:spcAft>
                          <a:spcPts val="0"/>
                        </a:spcAft>
                      </a:pPr>
                      <a:r>
                        <a:rPr lang="it-IT" sz="1600" dirty="0">
                          <a:effectLst/>
                        </a:rPr>
                        <a:t>1.1. rafforzare l'efficacia dei mercati del lavoro e l'accesso a un'occupazione di qualità, mediante lo sviluppo dell'innovazione e delle infrastrutture sociali; </a:t>
                      </a:r>
                    </a:p>
                    <a:p>
                      <a:pPr>
                        <a:spcAft>
                          <a:spcPts val="0"/>
                        </a:spcAft>
                      </a:pPr>
                      <a:r>
                        <a:rPr lang="it-IT" sz="1600" dirty="0">
                          <a:effectLst/>
                        </a:rPr>
                        <a:t>1.2. migliorare l'accesso a servizi di qualità e inclusivi nel campo dell'istruzione, della formazione e dell'apprendimento permanente, mediante lo sviluppo di infrastrutture;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ctr"/>
                </a:tc>
                <a:tc>
                  <a:txBody>
                    <a:bodyPr/>
                    <a:lstStyle/>
                    <a:p>
                      <a:pPr>
                        <a:spcAft>
                          <a:spcPts val="0"/>
                        </a:spcAft>
                      </a:pPr>
                      <a:endParaRPr lang="it-I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661872825"/>
                  </a:ext>
                </a:extLst>
              </a:tr>
            </a:tbl>
          </a:graphicData>
        </a:graphic>
      </p:graphicFrame>
      <p:pic>
        <p:nvPicPr>
          <p:cNvPr id="29" name="Immagine 21" descr="page2image6888">
            <a:extLst>
              <a:ext uri="{FF2B5EF4-FFF2-40B4-BE49-F238E27FC236}">
                <a16:creationId xmlns:a16="http://schemas.microsoft.com/office/drawing/2014/main" id="{BADEFBCE-EA6B-CA48-9CDC-08C85DC3A336}"/>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0" name="Immagine 20" descr="page2image7472">
            <a:extLst>
              <a:ext uri="{FF2B5EF4-FFF2-40B4-BE49-F238E27FC236}">
                <a16:creationId xmlns:a16="http://schemas.microsoft.com/office/drawing/2014/main" id="{DB73F937-A149-0F42-8357-7FD4AC57D95A}"/>
              </a:ext>
            </a:extLst>
          </p:cNvPr>
          <p:cNvPicPr>
            <a:picLocks noChangeAspect="1" noChangeArrowheads="1"/>
          </p:cNvPicPr>
          <p:nvPr/>
        </p:nvPicPr>
        <p:blipFill>
          <a:blip r:embed="rId2" r:link="rId4">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1" name="Immagine 19" descr="page2image7792">
            <a:extLst>
              <a:ext uri="{FF2B5EF4-FFF2-40B4-BE49-F238E27FC236}">
                <a16:creationId xmlns:a16="http://schemas.microsoft.com/office/drawing/2014/main" id="{2A323DDF-2C17-2940-BFFF-2FAA7CB129F1}"/>
              </a:ext>
            </a:extLst>
          </p:cNvPr>
          <p:cNvPicPr>
            <a:picLocks noChangeAspect="1" noChangeArrowheads="1"/>
          </p:cNvPicPr>
          <p:nvPr/>
        </p:nvPicPr>
        <p:blipFill>
          <a:blip r:embed="rId2" r:link="rId5">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2" name="Immagine 18" descr="page2image8112">
            <a:extLst>
              <a:ext uri="{FF2B5EF4-FFF2-40B4-BE49-F238E27FC236}">
                <a16:creationId xmlns:a16="http://schemas.microsoft.com/office/drawing/2014/main" id="{DB44023C-42AD-944A-9FE7-DE68810A606B}"/>
              </a:ext>
            </a:extLst>
          </p:cNvPr>
          <p:cNvPicPr>
            <a:picLocks noChangeAspect="1" noChangeArrowheads="1"/>
          </p:cNvPicPr>
          <p:nvPr/>
        </p:nvPicPr>
        <p:blipFill>
          <a:blip r:embed="rId2" r:link="rId6">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3" name="Immagine 17" descr="page2image8432">
            <a:extLst>
              <a:ext uri="{FF2B5EF4-FFF2-40B4-BE49-F238E27FC236}">
                <a16:creationId xmlns:a16="http://schemas.microsoft.com/office/drawing/2014/main" id="{FDC2C05D-9947-A345-A476-8CE8E00BF340}"/>
              </a:ext>
            </a:extLst>
          </p:cNvPr>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4" name="Immagine 16" descr="page2image9176">
            <a:extLst>
              <a:ext uri="{FF2B5EF4-FFF2-40B4-BE49-F238E27FC236}">
                <a16:creationId xmlns:a16="http://schemas.microsoft.com/office/drawing/2014/main" id="{F77C92DC-C18C-C647-8E63-470852320CC4}"/>
              </a:ext>
            </a:extLst>
          </p:cNvPr>
          <p:cNvPicPr>
            <a:picLocks noChangeAspect="1" noChangeArrowheads="1"/>
          </p:cNvPicPr>
          <p:nvPr/>
        </p:nvPicPr>
        <p:blipFill>
          <a:blip r:embed="rId9" r:link="rId10" cstate="print">
            <a:extLst>
              <a:ext uri="{28A0092B-C50C-407E-A947-70E740481C1C}">
                <a14:useLocalDpi xmlns:a14="http://schemas.microsoft.com/office/drawing/2010/main" val="0"/>
              </a:ext>
            </a:extLst>
          </a:blip>
          <a:srcRect/>
          <a:stretch>
            <a:fillRect/>
          </a:stretch>
        </p:blipFill>
        <p:spPr bwMode="auto">
          <a:xfrm>
            <a:off x="7812360" y="2420730"/>
            <a:ext cx="889000" cy="889000"/>
          </a:xfrm>
          <a:prstGeom prst="rect">
            <a:avLst/>
          </a:prstGeom>
          <a:noFill/>
          <a:extLst>
            <a:ext uri="{909E8E84-426E-40DD-AFC4-6F175D3DCCD1}">
              <a14:hiddenFill xmlns:a14="http://schemas.microsoft.com/office/drawing/2010/main">
                <a:solidFill>
                  <a:srgbClr val="FFFFFF"/>
                </a:solidFill>
              </a14:hiddenFill>
            </a:ext>
          </a:extLst>
        </p:spPr>
      </p:pic>
      <p:pic>
        <p:nvPicPr>
          <p:cNvPr id="35" name="Immagine 12" descr="page2image9848">
            <a:extLst>
              <a:ext uri="{FF2B5EF4-FFF2-40B4-BE49-F238E27FC236}">
                <a16:creationId xmlns:a16="http://schemas.microsoft.com/office/drawing/2014/main" id="{971315FF-C439-6842-8222-ADFD8B41A71E}"/>
              </a:ext>
            </a:extLst>
          </p:cNvPr>
          <p:cNvPicPr>
            <a:picLocks noChangeAspect="1" noChangeArrowheads="1"/>
          </p:cNvPicPr>
          <p:nvPr/>
        </p:nvPicPr>
        <p:blipFill>
          <a:blip r:embed="rId2" r:link="rId11">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6" name="Immagine 11" descr="page2image10168">
            <a:extLst>
              <a:ext uri="{FF2B5EF4-FFF2-40B4-BE49-F238E27FC236}">
                <a16:creationId xmlns:a16="http://schemas.microsoft.com/office/drawing/2014/main" id="{BE37BF73-07FA-3644-A51B-426076E7C1D9}"/>
              </a:ext>
            </a:extLst>
          </p:cNvPr>
          <p:cNvPicPr>
            <a:picLocks noChangeAspect="1" noChangeArrowheads="1"/>
          </p:cNvPicPr>
          <p:nvPr/>
        </p:nvPicPr>
        <p:blipFill>
          <a:blip r:embed="rId2" r:link="rId12">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7" name="Immagine 10" descr="page2image10488">
            <a:extLst>
              <a:ext uri="{FF2B5EF4-FFF2-40B4-BE49-F238E27FC236}">
                <a16:creationId xmlns:a16="http://schemas.microsoft.com/office/drawing/2014/main" id="{28F7C26B-C974-5B49-871A-071399B59FB9}"/>
              </a:ext>
            </a:extLst>
          </p:cNvPr>
          <p:cNvPicPr>
            <a:picLocks noChangeAspect="1" noChangeArrowheads="1"/>
          </p:cNvPicPr>
          <p:nvPr/>
        </p:nvPicPr>
        <p:blipFill>
          <a:blip r:embed="rId2" r:link="rId13">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8" name="Tabella 37">
            <a:extLst>
              <a:ext uri="{FF2B5EF4-FFF2-40B4-BE49-F238E27FC236}">
                <a16:creationId xmlns:a16="http://schemas.microsoft.com/office/drawing/2014/main" id="{95CFE764-97D4-234F-8313-20E630157AF3}"/>
              </a:ext>
            </a:extLst>
          </p:cNvPr>
          <p:cNvGraphicFramePr>
            <a:graphicFrameLocks noGrp="1"/>
          </p:cNvGraphicFramePr>
          <p:nvPr/>
        </p:nvGraphicFramePr>
        <p:xfrm>
          <a:off x="162405" y="4154274"/>
          <a:ext cx="8856983" cy="2225628"/>
        </p:xfrm>
        <a:graphic>
          <a:graphicData uri="http://schemas.openxmlformats.org/drawingml/2006/table">
            <a:tbl>
              <a:tblPr firstRow="1" firstCol="1" bandRow="1">
                <a:tableStyleId>{5C22544A-7EE6-4342-B048-85BDC9FD1C3A}</a:tableStyleId>
              </a:tblPr>
              <a:tblGrid>
                <a:gridCol w="7612613">
                  <a:extLst>
                    <a:ext uri="{9D8B030D-6E8A-4147-A177-3AD203B41FA5}">
                      <a16:colId xmlns:a16="http://schemas.microsoft.com/office/drawing/2014/main" val="541222798"/>
                    </a:ext>
                  </a:extLst>
                </a:gridCol>
                <a:gridCol w="1244370">
                  <a:extLst>
                    <a:ext uri="{9D8B030D-6E8A-4147-A177-3AD203B41FA5}">
                      <a16:colId xmlns:a16="http://schemas.microsoft.com/office/drawing/2014/main" val="962582777"/>
                    </a:ext>
                  </a:extLst>
                </a:gridCol>
              </a:tblGrid>
              <a:tr h="2225628">
                <a:tc>
                  <a:txBody>
                    <a:bodyPr/>
                    <a:lstStyle/>
                    <a:p>
                      <a:pPr>
                        <a:spcAft>
                          <a:spcPts val="0"/>
                        </a:spcAft>
                      </a:pPr>
                      <a:r>
                        <a:rPr lang="it-IT" sz="1600" b="1" dirty="0">
                          <a:effectLst/>
                          <a:latin typeface="Calibri" panose="020F0502020204030204" pitchFamily="34" charset="0"/>
                          <a:ea typeface="Times New Roman" panose="02020603050405020304" pitchFamily="18" charset="0"/>
                          <a:cs typeface="Calibri" panose="020F0502020204030204" pitchFamily="34" charset="0"/>
                        </a:rPr>
                        <a:t>OS. 4. UN'EUROPA PIU’SOCIALE ATTRAVERSO L'ATTUAZIONE DEL PILASTRO EUROPEO DEI DIRITTI SOCIALI" (FSE)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a:spcAft>
                          <a:spcPts val="0"/>
                        </a:spcAft>
                      </a:pPr>
                      <a:r>
                        <a:rPr lang="it-IT" sz="1600" dirty="0">
                          <a:effectLst/>
                          <a:latin typeface="Calibri" panose="020F0502020204030204" pitchFamily="34" charset="0"/>
                          <a:ea typeface="Times New Roman" panose="02020603050405020304" pitchFamily="18" charset="0"/>
                          <a:cs typeface="Calibri" panose="020F0502020204030204" pitchFamily="34" charset="0"/>
                        </a:rPr>
                        <a:t>i) migliorare l'accesso all'occupazione di tutte le persone in cerca di lavoro, in particolare i giovani e i disoccupati di lungo periodo, e delle persone inattive, promuovendo il lavoro autonomo e l'economia sociale;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r>
                        <a:rPr lang="it-IT" sz="1600" dirty="0">
                          <a:effectLst/>
                          <a:latin typeface="Calibri" panose="020F0502020204030204" pitchFamily="34" charset="0"/>
                          <a:ea typeface="Times New Roman" panose="02020603050405020304" pitchFamily="18" charset="0"/>
                        </a:rPr>
                        <a:t>ii) modernizzare le istituzioni e i servizi del mercato del lavoro per valutare e anticipare le esigenze in termini di competenze e garantire un'assistenza e un sostegno tempestivi e su misura nel contesto dell'incontro della domanda e dell'offerta, delle transizioni e della mobilità nel mercato del lavoro; </a:t>
                      </a:r>
                      <a:r>
                        <a:rPr lang="it-IT" sz="1600" dirty="0">
                          <a:effectLst/>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ctr"/>
                </a:tc>
                <a:tc>
                  <a:txBody>
                    <a:bodyPr/>
                    <a:lstStyle/>
                    <a:p>
                      <a:pPr>
                        <a:spcAft>
                          <a:spcPts val="0"/>
                        </a:spcAft>
                      </a:pPr>
                      <a:endParaRPr lang="it-I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661872825"/>
                  </a:ext>
                </a:extLst>
              </a:tr>
            </a:tbl>
          </a:graphicData>
        </a:graphic>
      </p:graphicFrame>
      <p:pic>
        <p:nvPicPr>
          <p:cNvPr id="39" name="Immagine 16" descr="page2image9176">
            <a:extLst>
              <a:ext uri="{FF2B5EF4-FFF2-40B4-BE49-F238E27FC236}">
                <a16:creationId xmlns:a16="http://schemas.microsoft.com/office/drawing/2014/main" id="{6C3F4A06-6570-2341-BCAF-A14C29E7BEE5}"/>
              </a:ext>
            </a:extLst>
          </p:cNvPr>
          <p:cNvPicPr>
            <a:picLocks noChangeAspect="1" noChangeArrowheads="1"/>
          </p:cNvPicPr>
          <p:nvPr/>
        </p:nvPicPr>
        <p:blipFill>
          <a:blip r:embed="rId14" r:link="rId10">
            <a:extLst>
              <a:ext uri="{28A0092B-C50C-407E-A947-70E740481C1C}">
                <a14:useLocalDpi xmlns:a14="http://schemas.microsoft.com/office/drawing/2010/main" val="0"/>
              </a:ext>
            </a:extLst>
          </a:blip>
          <a:srcRect/>
          <a:stretch>
            <a:fillRect/>
          </a:stretch>
        </p:blipFill>
        <p:spPr bwMode="auto">
          <a:xfrm>
            <a:off x="7956376" y="4800337"/>
            <a:ext cx="889000" cy="88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16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51520" y="476672"/>
            <a:ext cx="8892480" cy="1773461"/>
          </a:xfrm>
        </p:spPr>
        <p:txBody>
          <a:bodyPr>
            <a:normAutofit/>
          </a:bodyPr>
          <a:lstStyle/>
          <a:p>
            <a:pPr marL="0" indent="0">
              <a:buNone/>
            </a:pPr>
            <a:r>
              <a:rPr lang="it-IT" sz="8000" dirty="0"/>
              <a:t> </a:t>
            </a:r>
          </a:p>
          <a:p>
            <a:pPr marL="0" indent="0">
              <a:buNone/>
            </a:pPr>
            <a:endParaRPr lang="it-IT" dirty="0"/>
          </a:p>
        </p:txBody>
      </p:sp>
      <p:sp>
        <p:nvSpPr>
          <p:cNvPr id="4" name="Rettangolo 3"/>
          <p:cNvSpPr/>
          <p:nvPr/>
        </p:nvSpPr>
        <p:spPr>
          <a:xfrm>
            <a:off x="0" y="6453336"/>
            <a:ext cx="9144000" cy="404664"/>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flipV="1">
            <a:off x="0" y="188640"/>
            <a:ext cx="9144000" cy="45719"/>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ctangle 2">
            <a:extLst>
              <a:ext uri="{FF2B5EF4-FFF2-40B4-BE49-F238E27FC236}">
                <a16:creationId xmlns:a16="http://schemas.microsoft.com/office/drawing/2014/main" id="{496B3345-05C4-4648-A4A1-149E63E6B2D3}"/>
              </a:ext>
            </a:extLst>
          </p:cNvPr>
          <p:cNvSpPr>
            <a:spLocks noChangeArrowheads="1"/>
          </p:cNvSpPr>
          <p:nvPr/>
        </p:nvSpPr>
        <p:spPr bwMode="auto">
          <a:xfrm>
            <a:off x="279143" y="764704"/>
            <a:ext cx="8397314"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it-IT" sz="2400" b="1" dirty="0"/>
              <a:t>Coinvolgimento del Partenariato rispetto all’Obiettivo di Policy e agli Obiettivi Agenda 2030</a:t>
            </a:r>
            <a:endParaRPr lang="it-IT" sz="2400" dirty="0"/>
          </a:p>
          <a:p>
            <a:r>
              <a:rPr lang="it-IT" sz="2400" dirty="0"/>
              <a:t> </a:t>
            </a:r>
          </a:p>
          <a:p>
            <a:pPr marL="285750" indent="-285750">
              <a:buFontTx/>
              <a:buChar char="-"/>
            </a:pPr>
            <a:r>
              <a:rPr lang="it-IT" sz="2400" dirty="0"/>
              <a:t>Rete estesa dei Partner su entrambi i fronti</a:t>
            </a:r>
          </a:p>
          <a:p>
            <a:pPr marL="285750" indent="-285750">
              <a:buFontTx/>
              <a:buChar char="-"/>
            </a:pPr>
            <a:r>
              <a:rPr lang="it-IT" sz="2400" dirty="0"/>
              <a:t>Capacità dei partner rispetto agli obiettivi</a:t>
            </a:r>
          </a:p>
          <a:p>
            <a:pPr marL="285750" indent="-285750">
              <a:buFontTx/>
              <a:buChar char="-"/>
            </a:pPr>
            <a:r>
              <a:rPr lang="it-IT" sz="2400" dirty="0"/>
              <a:t>Valutazione puntuale degli indicatori</a:t>
            </a:r>
          </a:p>
          <a:p>
            <a:pPr marL="285750" indent="-285750">
              <a:buFontTx/>
              <a:buChar char="-"/>
            </a:pPr>
            <a:r>
              <a:rPr lang="it-IT" sz="2400" dirty="0"/>
              <a:t>Raggiungere gli standard minimi e elevare i livelli massimi</a:t>
            </a:r>
          </a:p>
          <a:p>
            <a:pPr marL="285750" indent="-285750">
              <a:buFontTx/>
              <a:buChar char="-"/>
            </a:pPr>
            <a:r>
              <a:rPr lang="it-IT" sz="2400" dirty="0"/>
              <a:t>Co-progettazione degli interventi </a:t>
            </a:r>
          </a:p>
          <a:p>
            <a:pPr marL="285750" indent="-285750">
              <a:buFontTx/>
              <a:buChar char="-"/>
            </a:pPr>
            <a:r>
              <a:rPr lang="it-IT" sz="2400" dirty="0"/>
              <a:t>Integrazione tra Politica di coesione ed Agenda 2030 (scelta di obiettivi comuni…)</a:t>
            </a:r>
          </a:p>
          <a:p>
            <a:pPr marL="285750" indent="-285750">
              <a:buFontTx/>
              <a:buChar char="-"/>
            </a:pPr>
            <a:r>
              <a:rPr lang="it-IT" sz="2400" dirty="0"/>
              <a:t>Integrazione delle risorse</a:t>
            </a:r>
          </a:p>
          <a:p>
            <a:pPr marL="285750" indent="-285750">
              <a:buFontTx/>
              <a:buChar char="-"/>
            </a:pPr>
            <a:r>
              <a:rPr lang="it-IT" sz="2400" dirty="0"/>
              <a:t>Politiche e strumenti coordinati in base ai target</a:t>
            </a:r>
          </a:p>
          <a:p>
            <a:pPr marL="285750" indent="-285750">
              <a:buFontTx/>
              <a:buChar char="-"/>
            </a:pPr>
            <a:r>
              <a:rPr lang="it-IT" sz="2400" dirty="0"/>
              <a:t>Rilevanza strategica di Agenda 2030 </a:t>
            </a:r>
          </a:p>
          <a:p>
            <a:pPr marL="285750" indent="-285750">
              <a:buFontTx/>
              <a:buChar char="-"/>
            </a:pPr>
            <a:endParaRPr lang="it-IT" sz="2400" dirty="0"/>
          </a:p>
          <a:p>
            <a:pPr marL="285750" indent="-285750">
              <a:buFontTx/>
              <a:buChar char="-"/>
            </a:pPr>
            <a:endParaRPr lang="it-IT"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pic>
        <p:nvPicPr>
          <p:cNvPr id="29" name="Immagine 21" descr="page2image6888">
            <a:extLst>
              <a:ext uri="{FF2B5EF4-FFF2-40B4-BE49-F238E27FC236}">
                <a16:creationId xmlns:a16="http://schemas.microsoft.com/office/drawing/2014/main" id="{BADEFBCE-EA6B-CA48-9CDC-08C85DC3A336}"/>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0" name="Immagine 20" descr="page2image7472">
            <a:extLst>
              <a:ext uri="{FF2B5EF4-FFF2-40B4-BE49-F238E27FC236}">
                <a16:creationId xmlns:a16="http://schemas.microsoft.com/office/drawing/2014/main" id="{DB73F937-A149-0F42-8357-7FD4AC57D95A}"/>
              </a:ext>
            </a:extLst>
          </p:cNvPr>
          <p:cNvPicPr>
            <a:picLocks noChangeAspect="1" noChangeArrowheads="1"/>
          </p:cNvPicPr>
          <p:nvPr/>
        </p:nvPicPr>
        <p:blipFill>
          <a:blip r:embed="rId2" r:link="rId4">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1" name="Immagine 19" descr="page2image7792">
            <a:extLst>
              <a:ext uri="{FF2B5EF4-FFF2-40B4-BE49-F238E27FC236}">
                <a16:creationId xmlns:a16="http://schemas.microsoft.com/office/drawing/2014/main" id="{2A323DDF-2C17-2940-BFFF-2FAA7CB129F1}"/>
              </a:ext>
            </a:extLst>
          </p:cNvPr>
          <p:cNvPicPr>
            <a:picLocks noChangeAspect="1" noChangeArrowheads="1"/>
          </p:cNvPicPr>
          <p:nvPr/>
        </p:nvPicPr>
        <p:blipFill>
          <a:blip r:embed="rId2" r:link="rId5">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2" name="Immagine 18" descr="page2image8112">
            <a:extLst>
              <a:ext uri="{FF2B5EF4-FFF2-40B4-BE49-F238E27FC236}">
                <a16:creationId xmlns:a16="http://schemas.microsoft.com/office/drawing/2014/main" id="{DB44023C-42AD-944A-9FE7-DE68810A606B}"/>
              </a:ext>
            </a:extLst>
          </p:cNvPr>
          <p:cNvPicPr>
            <a:picLocks noChangeAspect="1" noChangeArrowheads="1"/>
          </p:cNvPicPr>
          <p:nvPr/>
        </p:nvPicPr>
        <p:blipFill>
          <a:blip r:embed="rId2" r:link="rId6">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3" name="Immagine 17" descr="page2image8432">
            <a:extLst>
              <a:ext uri="{FF2B5EF4-FFF2-40B4-BE49-F238E27FC236}">
                <a16:creationId xmlns:a16="http://schemas.microsoft.com/office/drawing/2014/main" id="{FDC2C05D-9947-A345-A476-8CE8E00BF340}"/>
              </a:ext>
            </a:extLst>
          </p:cNvPr>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5" name="Immagine 12" descr="page2image9848">
            <a:extLst>
              <a:ext uri="{FF2B5EF4-FFF2-40B4-BE49-F238E27FC236}">
                <a16:creationId xmlns:a16="http://schemas.microsoft.com/office/drawing/2014/main" id="{971315FF-C439-6842-8222-ADFD8B41A71E}"/>
              </a:ext>
            </a:extLst>
          </p:cNvPr>
          <p:cNvPicPr>
            <a:picLocks noChangeAspect="1" noChangeArrowheads="1"/>
          </p:cNvPicPr>
          <p:nvPr/>
        </p:nvPicPr>
        <p:blipFill>
          <a:blip r:embed="rId2" r:link="rId9">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6" name="Immagine 11" descr="page2image10168">
            <a:extLst>
              <a:ext uri="{FF2B5EF4-FFF2-40B4-BE49-F238E27FC236}">
                <a16:creationId xmlns:a16="http://schemas.microsoft.com/office/drawing/2014/main" id="{BE37BF73-07FA-3644-A51B-426076E7C1D9}"/>
              </a:ext>
            </a:extLst>
          </p:cNvPr>
          <p:cNvPicPr>
            <a:picLocks noChangeAspect="1" noChangeArrowheads="1"/>
          </p:cNvPicPr>
          <p:nvPr/>
        </p:nvPicPr>
        <p:blipFill>
          <a:blip r:embed="rId2" r:link="rId10">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37" name="Immagine 10" descr="page2image10488">
            <a:extLst>
              <a:ext uri="{FF2B5EF4-FFF2-40B4-BE49-F238E27FC236}">
                <a16:creationId xmlns:a16="http://schemas.microsoft.com/office/drawing/2014/main" id="{28F7C26B-C974-5B49-871A-071399B59FB9}"/>
              </a:ext>
            </a:extLst>
          </p:cNvPr>
          <p:cNvPicPr>
            <a:picLocks noChangeAspect="1" noChangeArrowheads="1"/>
          </p:cNvPicPr>
          <p:nvPr/>
        </p:nvPicPr>
        <p:blipFill>
          <a:blip r:embed="rId2" r:link="rId11">
            <a:extLst>
              <a:ext uri="{28A0092B-C50C-407E-A947-70E740481C1C}">
                <a14:useLocalDpi xmlns:a14="http://schemas.microsoft.com/office/drawing/2010/main" val="0"/>
              </a:ext>
            </a:extLst>
          </a:blip>
          <a:srcRect/>
          <a:stretch>
            <a:fillRect/>
          </a:stretch>
        </p:blipFill>
        <p:spPr bwMode="auto">
          <a:xfrm>
            <a:off x="217408" y="2420730"/>
            <a:ext cx="12700" cy="1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661353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1412</Words>
  <Application>Microsoft Office PowerPoint</Application>
  <PresentationFormat>Presentazione su schermo (4:3)</PresentationFormat>
  <Paragraphs>131</Paragraphs>
  <Slides>9</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9</vt:i4>
      </vt:variant>
    </vt:vector>
  </HeadingPairs>
  <TitlesOfParts>
    <vt:vector size="14" baseType="lpstr">
      <vt:lpstr>Arial</vt:lpstr>
      <vt:lpstr>Calibri</vt:lpstr>
      <vt:lpstr>Times New Roman</vt:lpstr>
      <vt:lpstr>Verdana</vt:lpstr>
      <vt:lpstr>Tema di Office</vt:lpstr>
      <vt:lpstr>L’impatto di Agenda 2030 per o Sviluppo Sostenibile sulle Politiche di Programmazione e coinvolgimento del partenariato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Lucana sistemi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regione basilicata</dc:creator>
  <cp:lastModifiedBy>Teresa Cianni</cp:lastModifiedBy>
  <cp:revision>35</cp:revision>
  <dcterms:created xsi:type="dcterms:W3CDTF">2015-06-11T08:00:34Z</dcterms:created>
  <dcterms:modified xsi:type="dcterms:W3CDTF">2020-11-09T10:19:45Z</dcterms:modified>
</cp:coreProperties>
</file>